
<file path=[Content_Types].xml><?xml version="1.0" encoding="utf-8"?>
<Types xmlns="http://schemas.openxmlformats.org/package/2006/content-types">
  <Default Extension="jpeg" ContentType="image/jpeg"/>
  <Default Extension="jpg" ContentType="image/jp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71" r:id="rId5"/>
    <p:sldId id="259" r:id="rId6"/>
    <p:sldId id="267" r:id="rId7"/>
    <p:sldId id="268" r:id="rId8"/>
    <p:sldId id="269" r:id="rId9"/>
    <p:sldId id="266" r:id="rId10"/>
    <p:sldId id="270"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6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997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slideLayout" Target="../slideLayouts/slideLayout1.xml"/><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audio" Target="../media/media3.m4a"/><Relationship Id="rId16" Type="http://schemas.openxmlformats.org/officeDocument/2006/relationships/image" Target="../media/image3.png"/><Relationship Id="rId1" Type="http://schemas.microsoft.com/office/2007/relationships/media" Target="../media/media3.m4a"/><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1.png"/><Relationship Id="rId15" Type="http://schemas.openxmlformats.org/officeDocument/2006/relationships/image" Target="../media/image14.png"/><Relationship Id="rId10" Type="http://schemas.openxmlformats.org/officeDocument/2006/relationships/image" Target="../media/image9.jpg"/><Relationship Id="rId4" Type="http://schemas.openxmlformats.org/officeDocument/2006/relationships/notesSlide" Target="../notesSlides/notesSlide3.xml"/><Relationship Id="rId9" Type="http://schemas.openxmlformats.org/officeDocument/2006/relationships/image" Target="../media/image8.jp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18.png"/><Relationship Id="rId12"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png"/><Relationship Id="rId10" Type="http://schemas.openxmlformats.org/officeDocument/2006/relationships/image" Target="../media/image21.png"/><Relationship Id="rId4" Type="http://schemas.openxmlformats.org/officeDocument/2006/relationships/notesSlide" Target="../notesSlides/notesSlide4.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7.png"/><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169088"/>
          </a:xfrm>
          <a:prstGeom prst="rect">
            <a:avLst/>
          </a:prstGeom>
        </p:spPr>
      </p:pic>
      <p:sp>
        <p:nvSpPr>
          <p:cNvPr id="3" name="Shape 0"/>
          <p:cNvSpPr/>
          <p:nvPr/>
        </p:nvSpPr>
        <p:spPr>
          <a:xfrm>
            <a:off x="0" y="0"/>
            <a:ext cx="14630400" cy="8470235"/>
          </a:xfrm>
          <a:prstGeom prst="rect">
            <a:avLst/>
          </a:prstGeom>
          <a:solidFill>
            <a:srgbClr val="FFFFFF">
              <a:alpha val="75000"/>
            </a:srgbClr>
          </a:solidFill>
          <a:ln w="7620">
            <a:solidFill>
              <a:srgbClr val="FFFFFF">
                <a:alpha val="64000"/>
              </a:srgbClr>
            </a:solidFill>
            <a:prstDash val="solid"/>
          </a:ln>
        </p:spPr>
        <p:txBody>
          <a:bodyPr/>
          <a:lstStyle/>
          <a:p>
            <a:endParaRPr lang="en-IN"/>
          </a:p>
        </p:txBody>
      </p:sp>
      <p:sp>
        <p:nvSpPr>
          <p:cNvPr id="4" name="Text 1"/>
          <p:cNvSpPr/>
          <p:nvPr/>
        </p:nvSpPr>
        <p:spPr>
          <a:xfrm>
            <a:off x="833199" y="523805"/>
            <a:ext cx="5332690" cy="1815883"/>
          </a:xfrm>
          <a:prstGeom prst="rect">
            <a:avLst/>
          </a:prstGeom>
          <a:noFill/>
          <a:ln/>
        </p:spPr>
        <p:txBody>
          <a:bodyPr wrap="none" rtlCol="0" anchor="t"/>
          <a:lstStyle/>
          <a:p>
            <a:pPr marL="0" indent="0">
              <a:lnSpc>
                <a:spcPts val="6561"/>
              </a:lnSpc>
              <a:buNone/>
            </a:pPr>
            <a:r>
              <a:rPr lang="en-US" sz="5249" b="1" dirty="0">
                <a:solidFill>
                  <a:srgbClr val="7030A0"/>
                </a:solidFill>
                <a:latin typeface="Georgia" pitchFamily="34" charset="0"/>
                <a:ea typeface="Georgia" pitchFamily="34" charset="-122"/>
                <a:cs typeface="Georgia" pitchFamily="34" charset="-120"/>
              </a:rPr>
              <a:t>Big Data Project</a:t>
            </a:r>
          </a:p>
          <a:p>
            <a:pPr marL="0" indent="0">
              <a:lnSpc>
                <a:spcPts val="6561"/>
              </a:lnSpc>
              <a:buNone/>
            </a:pPr>
            <a:r>
              <a:rPr lang="en-US" sz="5249" b="1" dirty="0">
                <a:solidFill>
                  <a:srgbClr val="7030A0"/>
                </a:solidFill>
                <a:latin typeface="Georgia" pitchFamily="34" charset="0"/>
              </a:rPr>
              <a:t>   BUAN 6346</a:t>
            </a:r>
          </a:p>
          <a:p>
            <a:pPr marL="0" indent="0">
              <a:lnSpc>
                <a:spcPts val="6561"/>
              </a:lnSpc>
              <a:buNone/>
            </a:pPr>
            <a:endParaRPr lang="en-US" sz="5249" dirty="0"/>
          </a:p>
        </p:txBody>
      </p:sp>
      <p:sp>
        <p:nvSpPr>
          <p:cNvPr id="5" name="Text 2"/>
          <p:cNvSpPr/>
          <p:nvPr/>
        </p:nvSpPr>
        <p:spPr>
          <a:xfrm>
            <a:off x="833199" y="5237881"/>
            <a:ext cx="7477601" cy="2634880"/>
          </a:xfrm>
          <a:prstGeom prst="rect">
            <a:avLst/>
          </a:prstGeom>
          <a:noFill/>
          <a:ln/>
        </p:spPr>
        <p:txBody>
          <a:bodyPr wrap="square" rtlCol="0" anchor="t"/>
          <a:lstStyle/>
          <a:p>
            <a:pPr marL="0" indent="0">
              <a:lnSpc>
                <a:spcPts val="2799"/>
              </a:lnSpc>
              <a:buNone/>
            </a:pPr>
            <a:r>
              <a:rPr lang="en-US" sz="3000" b="1" i="1" dirty="0">
                <a:solidFill>
                  <a:schemeClr val="accent2">
                    <a:lumMod val="50000"/>
                  </a:schemeClr>
                </a:solidFill>
                <a:latin typeface="Lato" pitchFamily="34" charset="0"/>
                <a:ea typeface="Lato" pitchFamily="34" charset="-122"/>
                <a:cs typeface="Lato" pitchFamily="34" charset="-120"/>
              </a:rPr>
              <a:t>Group 5:</a:t>
            </a:r>
          </a:p>
          <a:p>
            <a:pPr marL="0" indent="0">
              <a:lnSpc>
                <a:spcPts val="2799"/>
              </a:lnSpc>
              <a:buNone/>
            </a:pPr>
            <a:endParaRPr lang="en-US" sz="1750" b="1" i="1" dirty="0">
              <a:solidFill>
                <a:schemeClr val="accent2">
                  <a:lumMod val="50000"/>
                </a:schemeClr>
              </a:solidFill>
              <a:latin typeface="Lato" pitchFamily="34" charset="0"/>
              <a:ea typeface="Lato" pitchFamily="34" charset="-122"/>
              <a:cs typeface="Lato" pitchFamily="34" charset="-120"/>
            </a:endParaRPr>
          </a:p>
          <a:p>
            <a:pPr marL="0" indent="0">
              <a:lnSpc>
                <a:spcPts val="2799"/>
              </a:lnSpc>
              <a:buNone/>
            </a:pPr>
            <a:r>
              <a:rPr lang="en-US" sz="1750" b="1" i="1" dirty="0">
                <a:solidFill>
                  <a:schemeClr val="accent2">
                    <a:lumMod val="50000"/>
                  </a:schemeClr>
                </a:solidFill>
                <a:latin typeface="Lato" pitchFamily="34" charset="0"/>
                <a:ea typeface="Lato" pitchFamily="34" charset="-122"/>
                <a:cs typeface="Lato" pitchFamily="34" charset="-120"/>
              </a:rPr>
              <a:t>Nidhi Agarwal</a:t>
            </a:r>
          </a:p>
          <a:p>
            <a:pPr marL="0" indent="0">
              <a:lnSpc>
                <a:spcPts val="2799"/>
              </a:lnSpc>
              <a:buNone/>
            </a:pPr>
            <a:r>
              <a:rPr lang="en-US" sz="1750" b="1" i="1" dirty="0">
                <a:solidFill>
                  <a:schemeClr val="accent2">
                    <a:lumMod val="50000"/>
                  </a:schemeClr>
                </a:solidFill>
                <a:latin typeface="Lato" pitchFamily="34" charset="0"/>
                <a:ea typeface="Lato" pitchFamily="34" charset="-122"/>
                <a:cs typeface="Lato" pitchFamily="34" charset="-120"/>
              </a:rPr>
              <a:t>Geetanjali Tomar</a:t>
            </a:r>
          </a:p>
          <a:p>
            <a:pPr marL="0" indent="0">
              <a:lnSpc>
                <a:spcPts val="2799"/>
              </a:lnSpc>
              <a:buNone/>
            </a:pPr>
            <a:r>
              <a:rPr lang="en-US" sz="1750" b="1" i="1" dirty="0">
                <a:solidFill>
                  <a:schemeClr val="accent2">
                    <a:lumMod val="50000"/>
                  </a:schemeClr>
                </a:solidFill>
                <a:latin typeface="Lato" pitchFamily="34" charset="0"/>
                <a:ea typeface="Lato" pitchFamily="34" charset="-122"/>
                <a:cs typeface="Lato" pitchFamily="34" charset="-120"/>
              </a:rPr>
              <a:t>Praful Patil</a:t>
            </a:r>
          </a:p>
          <a:p>
            <a:pPr marL="0" indent="0">
              <a:lnSpc>
                <a:spcPts val="2799"/>
              </a:lnSpc>
              <a:buNone/>
            </a:pPr>
            <a:r>
              <a:rPr lang="en-US" sz="1750" b="1" i="1" dirty="0">
                <a:solidFill>
                  <a:schemeClr val="accent2">
                    <a:lumMod val="50000"/>
                  </a:schemeClr>
                </a:solidFill>
                <a:latin typeface="Lato" pitchFamily="34" charset="0"/>
                <a:ea typeface="Lato" pitchFamily="34" charset="-122"/>
                <a:cs typeface="Lato" pitchFamily="34" charset="-120"/>
              </a:rPr>
              <a:t>Sahejbir Singh Kumar</a:t>
            </a:r>
          </a:p>
          <a:p>
            <a:pPr marL="0" indent="0">
              <a:lnSpc>
                <a:spcPts val="2799"/>
              </a:lnSpc>
              <a:buNone/>
            </a:pPr>
            <a:r>
              <a:rPr lang="en-US" sz="1750" b="1" i="1" dirty="0" err="1">
                <a:solidFill>
                  <a:schemeClr val="accent2">
                    <a:lumMod val="50000"/>
                  </a:schemeClr>
                </a:solidFill>
                <a:latin typeface="Lato" pitchFamily="34" charset="0"/>
                <a:ea typeface="Lato" pitchFamily="34" charset="-122"/>
                <a:cs typeface="Lato" pitchFamily="34" charset="-120"/>
              </a:rPr>
              <a:t>Rajavardhan</a:t>
            </a:r>
            <a:r>
              <a:rPr lang="en-US" sz="1750" b="1" i="1" dirty="0">
                <a:solidFill>
                  <a:schemeClr val="accent2">
                    <a:lumMod val="50000"/>
                  </a:schemeClr>
                </a:solidFill>
                <a:latin typeface="Lato" pitchFamily="34" charset="0"/>
                <a:ea typeface="Lato" pitchFamily="34" charset="-122"/>
                <a:cs typeface="Lato" pitchFamily="34" charset="-120"/>
              </a:rPr>
              <a:t> Reddy </a:t>
            </a:r>
            <a:r>
              <a:rPr lang="en-US" sz="1750" b="1" i="1" dirty="0" err="1">
                <a:solidFill>
                  <a:schemeClr val="accent2">
                    <a:lumMod val="50000"/>
                  </a:schemeClr>
                </a:solidFill>
                <a:latin typeface="Lato" pitchFamily="34" charset="0"/>
                <a:ea typeface="Lato" pitchFamily="34" charset="-122"/>
                <a:cs typeface="Lato" pitchFamily="34" charset="-120"/>
              </a:rPr>
              <a:t>Singireddy</a:t>
            </a:r>
            <a:endParaRPr lang="en-US" sz="1750" b="1" i="1" dirty="0">
              <a:solidFill>
                <a:schemeClr val="accent2">
                  <a:lumMod val="50000"/>
                </a:schemeClr>
              </a:solidFill>
            </a:endParaRPr>
          </a:p>
        </p:txBody>
      </p:sp>
      <p:sp>
        <p:nvSpPr>
          <p:cNvPr id="6" name="Shape 3"/>
          <p:cNvSpPr/>
          <p:nvPr/>
        </p:nvSpPr>
        <p:spPr>
          <a:xfrm>
            <a:off x="833199" y="4963856"/>
            <a:ext cx="355402" cy="352788"/>
          </a:xfrm>
          <a:prstGeom prst="roundRect">
            <a:avLst>
              <a:gd name="adj" fmla="val 25916657"/>
            </a:avLst>
          </a:prstGeom>
          <a:noFill/>
          <a:ln w="7620">
            <a:solidFill>
              <a:srgbClr val="FFFFFF"/>
            </a:solidFill>
            <a:prstDash val="solid"/>
          </a:ln>
        </p:spPr>
        <p:txBody>
          <a:bodyPr/>
          <a:lstStyle/>
          <a:p>
            <a:endParaRPr lang="en-IN"/>
          </a:p>
        </p:txBody>
      </p:sp>
      <p:pic>
        <p:nvPicPr>
          <p:cNvPr id="9" name="Image 2" descr="preencoded.png"/>
          <p:cNvPicPr>
            <a:picLocks noChangeAspect="1"/>
          </p:cNvPicPr>
          <p:nvPr/>
        </p:nvPicPr>
        <p:blipFill>
          <a:blip r:embed="rId6"/>
          <a:stretch>
            <a:fillRect/>
          </a:stretch>
        </p:blipFill>
        <p:spPr>
          <a:xfrm>
            <a:off x="9144000" y="0"/>
            <a:ext cx="5486400" cy="8169088"/>
          </a:xfrm>
          <a:prstGeom prst="rect">
            <a:avLst/>
          </a:prstGeom>
        </p:spPr>
      </p:pic>
      <p:sp>
        <p:nvSpPr>
          <p:cNvPr id="7" name="TextBox 6">
            <a:extLst>
              <a:ext uri="{FF2B5EF4-FFF2-40B4-BE49-F238E27FC236}">
                <a16:creationId xmlns:a16="http://schemas.microsoft.com/office/drawing/2014/main" id="{E091ACF9-7356-C0BF-544A-420CDBE7B2BC}"/>
              </a:ext>
            </a:extLst>
          </p:cNvPr>
          <p:cNvSpPr txBox="1"/>
          <p:nvPr/>
        </p:nvSpPr>
        <p:spPr>
          <a:xfrm>
            <a:off x="833199" y="2966224"/>
            <a:ext cx="5578752" cy="1815882"/>
          </a:xfrm>
          <a:prstGeom prst="rect">
            <a:avLst/>
          </a:prstGeom>
          <a:noFill/>
        </p:spPr>
        <p:txBody>
          <a:bodyPr wrap="square" rtlCol="0">
            <a:spAutoFit/>
          </a:bodyPr>
          <a:lstStyle/>
          <a:p>
            <a:r>
              <a:rPr lang="en-IN" sz="2800" b="1" dirty="0">
                <a:solidFill>
                  <a:srgbClr val="0070C0"/>
                </a:solidFill>
              </a:rPr>
              <a:t>ANT Fleet Risk Analytics: Data Driven Approach to Driver Compliance and Safety Management</a:t>
            </a:r>
          </a:p>
        </p:txBody>
      </p:sp>
      <p:pic>
        <p:nvPicPr>
          <p:cNvPr id="29" name="Recorded Sound">
            <a:hlinkClick r:id="" action="ppaction://media"/>
            <a:extLst>
              <a:ext uri="{FF2B5EF4-FFF2-40B4-BE49-F238E27FC236}">
                <a16:creationId xmlns:a16="http://schemas.microsoft.com/office/drawing/2014/main" id="{B861C7C6-B3AE-F67A-F197-5FD7EAE6DC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767534" y="7385398"/>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677"/>
    </mc:Choice>
    <mc:Fallback xmlns="">
      <p:transition spd="slow" advTm="17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7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030">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ank you Slide|Contact Us|Single">
            <a:extLst>
              <a:ext uri="{FF2B5EF4-FFF2-40B4-BE49-F238E27FC236}">
                <a16:creationId xmlns:a16="http://schemas.microsoft.com/office/drawing/2014/main" id="{7A3A197A-1A79-CBF5-8DE2-D01FFF34C5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5" b="-1"/>
          <a:stretch/>
        </p:blipFill>
        <p:spPr bwMode="auto">
          <a:xfrm>
            <a:off x="20" y="10"/>
            <a:ext cx="14630380" cy="823913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a:noFill/>
          <a:extLst>
            <a:ext uri="{909E8E84-426E-40DD-AFC4-6F175D3DCCD1}">
              <a14:hiddenFill xmlns:a14="http://schemas.microsoft.com/office/drawing/2010/main">
                <a:solidFill>
                  <a:srgbClr val="FFFFFF"/>
                </a:solidFill>
              </a14:hiddenFill>
            </a:ext>
          </a:extLst>
        </p:spPr>
      </p:pic>
      <p:pic>
        <p:nvPicPr>
          <p:cNvPr id="6" name="Recorded Sound">
            <a:hlinkClick r:id="" action="ppaction://media"/>
            <a:extLst>
              <a:ext uri="{FF2B5EF4-FFF2-40B4-BE49-F238E27FC236}">
                <a16:creationId xmlns:a16="http://schemas.microsoft.com/office/drawing/2014/main" id="{5E81CC14-E621-7946-41FA-DD7879A395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449222" y="7405262"/>
            <a:ext cx="487363" cy="487363"/>
          </a:xfrm>
          <a:prstGeom prst="rect">
            <a:avLst/>
          </a:prstGeom>
        </p:spPr>
      </p:pic>
    </p:spTree>
    <p:extLst>
      <p:ext uri="{BB962C8B-B14F-4D97-AF65-F5344CB8AC3E}">
        <p14:creationId xmlns:p14="http://schemas.microsoft.com/office/powerpoint/2010/main" val="1692408561"/>
      </p:ext>
    </p:extLst>
  </p:cSld>
  <p:clrMapOvr>
    <a:masterClrMapping/>
  </p:clrMapOvr>
  <mc:AlternateContent xmlns:mc="http://schemas.openxmlformats.org/markup-compatibility/2006" xmlns:p14="http://schemas.microsoft.com/office/powerpoint/2010/main">
    <mc:Choice Requires="p14">
      <p:transition spd="slow" p14:dur="2000" advTm="3143"/>
    </mc:Choice>
    <mc:Fallback xmlns="">
      <p:transition spd="slow" advTm="3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169088"/>
          </a:xfrm>
          <a:prstGeom prst="rect">
            <a:avLst/>
          </a:prstGeom>
        </p:spPr>
      </p:pic>
      <p:sp>
        <p:nvSpPr>
          <p:cNvPr id="3" name="Shape 0"/>
          <p:cNvSpPr/>
          <p:nvPr/>
        </p:nvSpPr>
        <p:spPr>
          <a:xfrm>
            <a:off x="133814" y="-30256"/>
            <a:ext cx="14630400" cy="8229600"/>
          </a:xfrm>
          <a:prstGeom prst="rect">
            <a:avLst/>
          </a:prstGeom>
          <a:solidFill>
            <a:srgbClr val="FFFFFF">
              <a:alpha val="75000"/>
            </a:srgbClr>
          </a:solidFill>
          <a:ln w="7620">
            <a:solidFill>
              <a:srgbClr val="FFFFFF">
                <a:alpha val="64000"/>
              </a:srgbClr>
            </a:solidFill>
            <a:prstDash val="solid"/>
          </a:ln>
        </p:spPr>
        <p:txBody>
          <a:bodyPr/>
          <a:lstStyle/>
          <a:p>
            <a:endParaRPr lang="en-IN"/>
          </a:p>
        </p:txBody>
      </p:sp>
      <p:sp>
        <p:nvSpPr>
          <p:cNvPr id="4" name="Text 1"/>
          <p:cNvSpPr/>
          <p:nvPr/>
        </p:nvSpPr>
        <p:spPr>
          <a:xfrm>
            <a:off x="6319202" y="890153"/>
            <a:ext cx="7477601" cy="1378534"/>
          </a:xfrm>
          <a:prstGeom prst="rect">
            <a:avLst/>
          </a:prstGeom>
          <a:noFill/>
          <a:ln/>
        </p:spPr>
        <p:txBody>
          <a:bodyPr wrap="square" rtlCol="0" anchor="t"/>
          <a:lstStyle/>
          <a:p>
            <a:pPr marL="0" indent="0">
              <a:lnSpc>
                <a:spcPts val="5468"/>
              </a:lnSpc>
              <a:buNone/>
            </a:pPr>
            <a:r>
              <a:rPr lang="en-US" sz="4374" b="1" dirty="0">
                <a:solidFill>
                  <a:schemeClr val="accent5">
                    <a:lumMod val="75000"/>
                  </a:schemeClr>
                </a:solidFill>
                <a:latin typeface="Georgia" pitchFamily="34" charset="0"/>
                <a:ea typeface="Georgia" pitchFamily="34" charset="-122"/>
                <a:cs typeface="Georgia" pitchFamily="34" charset="-120"/>
              </a:rPr>
              <a:t>Problem Statement and Objective</a:t>
            </a:r>
            <a:endParaRPr lang="en-US" sz="4374" b="1" dirty="0">
              <a:solidFill>
                <a:schemeClr val="accent5">
                  <a:lumMod val="75000"/>
                </a:schemeClr>
              </a:solidFill>
            </a:endParaRPr>
          </a:p>
        </p:txBody>
      </p:sp>
      <p:sp>
        <p:nvSpPr>
          <p:cNvPr id="5" name="Text 2"/>
          <p:cNvSpPr/>
          <p:nvPr/>
        </p:nvSpPr>
        <p:spPr>
          <a:xfrm>
            <a:off x="6319201" y="3067544"/>
            <a:ext cx="7477601" cy="1378534"/>
          </a:xfrm>
          <a:prstGeom prst="rect">
            <a:avLst/>
          </a:prstGeom>
          <a:noFill/>
          <a:ln/>
        </p:spPr>
        <p:txBody>
          <a:bodyPr wrap="square" rtlCol="0" anchor="t"/>
          <a:lstStyle/>
          <a:p>
            <a:pPr>
              <a:lnSpc>
                <a:spcPct val="107000"/>
              </a:lnSpc>
              <a:spcAft>
                <a:spcPts val="800"/>
              </a:spcAft>
            </a:pPr>
            <a:r>
              <a:rPr lang="en-IN" sz="1750" b="1" kern="100" dirty="0">
                <a:solidFill>
                  <a:srgbClr val="002060"/>
                </a:solidFill>
                <a:effectLst/>
                <a:latin typeface="Lato" panose="020F0502020204030203" pitchFamily="34" charset="0"/>
                <a:ea typeface="Calibri" panose="020F0502020204030204" pitchFamily="34" charset="0"/>
                <a:cs typeface="Times New Roman" panose="02020603050405020304" pitchFamily="18" charset="0"/>
              </a:rPr>
              <a:t>At Az National Trucking(ANT), ensuring all drivers follow safety and regulatory rules is a tough task. Certain risk factors like mileage, speed, and compliance with laws often exceed safe levels, leading to a high risk of insurance issues.</a:t>
            </a:r>
          </a:p>
        </p:txBody>
      </p:sp>
      <p:sp>
        <p:nvSpPr>
          <p:cNvPr id="6" name="Text 3"/>
          <p:cNvSpPr/>
          <p:nvPr/>
        </p:nvSpPr>
        <p:spPr>
          <a:xfrm>
            <a:off x="6319200" y="5424143"/>
            <a:ext cx="7477601" cy="1255437"/>
          </a:xfrm>
          <a:prstGeom prst="rect">
            <a:avLst/>
          </a:prstGeom>
          <a:noFill/>
          <a:ln/>
        </p:spPr>
        <p:txBody>
          <a:bodyPr wrap="square" rtlCol="0" anchor="t"/>
          <a:lstStyle/>
          <a:p>
            <a:pPr>
              <a:lnSpc>
                <a:spcPct val="107000"/>
              </a:lnSpc>
              <a:spcAft>
                <a:spcPts val="800"/>
              </a:spcAft>
            </a:pPr>
            <a:r>
              <a:rPr lang="en-IN" sz="1750" b="1" kern="100" dirty="0">
                <a:solidFill>
                  <a:srgbClr val="002060"/>
                </a:solidFill>
                <a:effectLst/>
                <a:latin typeface="Lato" panose="020F0502020204030203" pitchFamily="34" charset="0"/>
                <a:ea typeface="Calibri" panose="020F0502020204030204" pitchFamily="34" charset="0"/>
                <a:cs typeface="Times New Roman" panose="02020603050405020304" pitchFamily="18" charset="0"/>
              </a:rPr>
              <a:t>Our main goal is to create a system that can easily spot drivers who have a 'Mileage/Speed' risk score of 7.0 or more. Ultimately, we aim to increase safety, cut down on insurance risks, and improve the efficiency of our fleet</a:t>
            </a:r>
            <a:r>
              <a:rPr lang="en-IN" sz="1750" kern="100" dirty="0">
                <a:effectLst/>
                <a:latin typeface="Lato" panose="020F0502020204030203" pitchFamily="34" charset="0"/>
                <a:ea typeface="Calibri" panose="020F0502020204030204" pitchFamily="34" charset="0"/>
                <a:cs typeface="Times New Roman" panose="02020603050405020304" pitchFamily="18" charset="0"/>
              </a:rPr>
              <a:t>.</a:t>
            </a:r>
          </a:p>
        </p:txBody>
      </p:sp>
      <p:pic>
        <p:nvPicPr>
          <p:cNvPr id="7" name="Image 1" descr="preencoded.png"/>
          <p:cNvPicPr>
            <a:picLocks noChangeAspect="1"/>
          </p:cNvPicPr>
          <p:nvPr/>
        </p:nvPicPr>
        <p:blipFill>
          <a:blip r:embed="rId6"/>
          <a:stretch>
            <a:fillRect/>
          </a:stretch>
        </p:blipFill>
        <p:spPr>
          <a:xfrm>
            <a:off x="0" y="0"/>
            <a:ext cx="5486400" cy="8169088"/>
          </a:xfrm>
          <a:prstGeom prst="rect">
            <a:avLst/>
          </a:prstGeom>
        </p:spPr>
      </p:pic>
      <p:pic>
        <p:nvPicPr>
          <p:cNvPr id="19" name="Recorded Sound">
            <a:hlinkClick r:id="" action="ppaction://media"/>
            <a:extLst>
              <a:ext uri="{FF2B5EF4-FFF2-40B4-BE49-F238E27FC236}">
                <a16:creationId xmlns:a16="http://schemas.microsoft.com/office/drawing/2014/main" id="{B95EEEB6-1EAE-AE2F-7121-7DEABD4A20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796803" y="7489246"/>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322"/>
    </mc:Choice>
    <mc:Fallback xmlns="">
      <p:transition spd="slow" advTm="82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2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txBody>
          <a:bodyPr/>
          <a:lstStyle/>
          <a:p>
            <a:endParaRPr lang="en-IN"/>
          </a:p>
        </p:txBody>
      </p:sp>
      <p:sp>
        <p:nvSpPr>
          <p:cNvPr id="5" name="Shape 1"/>
          <p:cNvSpPr/>
          <p:nvPr/>
        </p:nvSpPr>
        <p:spPr>
          <a:xfrm>
            <a:off x="14856" y="0"/>
            <a:ext cx="14630400" cy="8169088"/>
          </a:xfrm>
          <a:prstGeom prst="rect">
            <a:avLst/>
          </a:prstGeom>
          <a:solidFill>
            <a:srgbClr val="FFFFFF">
              <a:alpha val="85000"/>
            </a:srgbClr>
          </a:solidFill>
          <a:ln/>
        </p:spPr>
        <p:txBody>
          <a:bodyPr/>
          <a:lstStyle/>
          <a:p>
            <a:endParaRPr lang="en-IN" dirty="0"/>
          </a:p>
        </p:txBody>
      </p:sp>
      <p:sp>
        <p:nvSpPr>
          <p:cNvPr id="6" name="Text 2"/>
          <p:cNvSpPr/>
          <p:nvPr/>
        </p:nvSpPr>
        <p:spPr>
          <a:xfrm>
            <a:off x="4672331" y="287917"/>
            <a:ext cx="5612703" cy="689267"/>
          </a:xfrm>
          <a:prstGeom prst="rect">
            <a:avLst/>
          </a:prstGeom>
          <a:noFill/>
          <a:ln/>
        </p:spPr>
        <p:txBody>
          <a:bodyPr wrap="none" rtlCol="0" anchor="t"/>
          <a:lstStyle/>
          <a:p>
            <a:pPr marL="0" indent="0" algn="ctr">
              <a:lnSpc>
                <a:spcPts val="5468"/>
              </a:lnSpc>
              <a:buNone/>
            </a:pPr>
            <a:r>
              <a:rPr lang="en-US" sz="4374" b="1" dirty="0">
                <a:solidFill>
                  <a:schemeClr val="accent5">
                    <a:lumMod val="75000"/>
                  </a:schemeClr>
                </a:solidFill>
                <a:latin typeface="Georgia" pitchFamily="34" charset="0"/>
                <a:ea typeface="Georgia" pitchFamily="34" charset="-122"/>
                <a:cs typeface="Georgia" pitchFamily="34" charset="-120"/>
              </a:rPr>
              <a:t>Process Workflow</a:t>
            </a:r>
            <a:endParaRPr lang="en-US" sz="4374" b="1" dirty="0">
              <a:solidFill>
                <a:schemeClr val="accent5">
                  <a:lumMod val="75000"/>
                </a:schemeClr>
              </a:solidFill>
            </a:endParaRPr>
          </a:p>
        </p:txBody>
      </p:sp>
      <p:sp>
        <p:nvSpPr>
          <p:cNvPr id="7" name="Text 3"/>
          <p:cNvSpPr/>
          <p:nvPr/>
        </p:nvSpPr>
        <p:spPr>
          <a:xfrm>
            <a:off x="1340797" y="1822627"/>
            <a:ext cx="1182885" cy="414330"/>
          </a:xfrm>
          <a:prstGeom prst="rect">
            <a:avLst/>
          </a:prstGeom>
          <a:noFill/>
          <a:ln/>
        </p:spPr>
        <p:txBody>
          <a:bodyPr wrap="none" rtlCol="0" anchor="t"/>
          <a:lstStyle/>
          <a:p>
            <a:pPr marL="0" indent="0">
              <a:lnSpc>
                <a:spcPts val="2799"/>
              </a:lnSpc>
              <a:buNone/>
            </a:pPr>
            <a:r>
              <a:rPr lang="en-US" sz="1750" b="1" dirty="0">
                <a:solidFill>
                  <a:schemeClr val="accent5">
                    <a:lumMod val="75000"/>
                  </a:schemeClr>
                </a:solidFill>
                <a:latin typeface="Lato" pitchFamily="34" charset="0"/>
                <a:ea typeface="Lato" pitchFamily="34" charset="-122"/>
                <a:cs typeface="Lato" pitchFamily="34" charset="-120"/>
              </a:rPr>
              <a:t>Used </a:t>
            </a:r>
            <a:r>
              <a:rPr lang="en-US" sz="1750" b="1" dirty="0" err="1">
                <a:solidFill>
                  <a:schemeClr val="accent5">
                    <a:lumMod val="75000"/>
                  </a:schemeClr>
                </a:solidFill>
                <a:latin typeface="Lato" pitchFamily="34" charset="0"/>
                <a:ea typeface="Lato" pitchFamily="34" charset="-122"/>
                <a:cs typeface="Lato" pitchFamily="34" charset="-120"/>
              </a:rPr>
              <a:t>scp</a:t>
            </a:r>
            <a:r>
              <a:rPr lang="en-US" sz="1750" b="1" dirty="0">
                <a:solidFill>
                  <a:schemeClr val="accent5">
                    <a:lumMod val="75000"/>
                  </a:schemeClr>
                </a:solidFill>
                <a:latin typeface="Lato" pitchFamily="34" charset="0"/>
                <a:ea typeface="Lato" pitchFamily="34" charset="-122"/>
                <a:cs typeface="Lato" pitchFamily="34" charset="-120"/>
              </a:rPr>
              <a:t> to</a:t>
            </a:r>
          </a:p>
          <a:p>
            <a:pPr marL="0" indent="0">
              <a:lnSpc>
                <a:spcPts val="2799"/>
              </a:lnSpc>
              <a:buNone/>
            </a:pPr>
            <a:endParaRPr lang="en-US" sz="1750" b="1" dirty="0">
              <a:solidFill>
                <a:schemeClr val="accent5">
                  <a:lumMod val="75000"/>
                </a:schemeClr>
              </a:solidFill>
              <a:latin typeface="Lato" pitchFamily="34" charset="0"/>
              <a:ea typeface="Lato" pitchFamily="34" charset="-122"/>
              <a:cs typeface="Lato" pitchFamily="34" charset="-120"/>
            </a:endParaRPr>
          </a:p>
          <a:p>
            <a:pPr marL="0" indent="0">
              <a:lnSpc>
                <a:spcPts val="2799"/>
              </a:lnSpc>
              <a:buNone/>
            </a:pPr>
            <a:endParaRPr lang="en-US" sz="1750" b="1" dirty="0">
              <a:solidFill>
                <a:schemeClr val="accent5">
                  <a:lumMod val="75000"/>
                </a:schemeClr>
              </a:solidFill>
              <a:latin typeface="Lato" pitchFamily="34" charset="0"/>
              <a:ea typeface="Lato" pitchFamily="34" charset="-122"/>
              <a:cs typeface="Lato" pitchFamily="34" charset="-120"/>
            </a:endParaRPr>
          </a:p>
        </p:txBody>
      </p:sp>
      <p:sp>
        <p:nvSpPr>
          <p:cNvPr id="8" name="Text 4"/>
          <p:cNvSpPr/>
          <p:nvPr/>
        </p:nvSpPr>
        <p:spPr>
          <a:xfrm>
            <a:off x="3443056" y="2649911"/>
            <a:ext cx="2244538" cy="448145"/>
          </a:xfrm>
          <a:prstGeom prst="rect">
            <a:avLst/>
          </a:prstGeom>
          <a:noFill/>
          <a:ln/>
        </p:spPr>
        <p:txBody>
          <a:bodyPr wrap="none" rtlCol="0" anchor="t"/>
          <a:lstStyle/>
          <a:p>
            <a:pPr marL="0" indent="0">
              <a:lnSpc>
                <a:spcPts val="2799"/>
              </a:lnSpc>
              <a:buNone/>
            </a:pPr>
            <a:r>
              <a:rPr lang="en-US" sz="1750" b="1" dirty="0">
                <a:solidFill>
                  <a:schemeClr val="accent5">
                    <a:lumMod val="75000"/>
                  </a:schemeClr>
                </a:solidFill>
                <a:latin typeface="Lato" pitchFamily="34" charset="0"/>
                <a:ea typeface="Lato" pitchFamily="34" charset="-122"/>
                <a:cs typeface="Lato" pitchFamily="34" charset="-120"/>
              </a:rPr>
              <a:t>Load data into HDFS</a:t>
            </a:r>
            <a:endParaRPr lang="en-US" sz="1750" b="1" dirty="0">
              <a:solidFill>
                <a:schemeClr val="accent5">
                  <a:lumMod val="75000"/>
                </a:schemeClr>
              </a:solidFill>
            </a:endParaRPr>
          </a:p>
        </p:txBody>
      </p:sp>
      <p:sp>
        <p:nvSpPr>
          <p:cNvPr id="9" name="Text 5"/>
          <p:cNvSpPr/>
          <p:nvPr/>
        </p:nvSpPr>
        <p:spPr>
          <a:xfrm>
            <a:off x="7760847" y="4953678"/>
            <a:ext cx="2392146" cy="875637"/>
          </a:xfrm>
          <a:prstGeom prst="rect">
            <a:avLst/>
          </a:prstGeom>
          <a:noFill/>
          <a:ln/>
        </p:spPr>
        <p:txBody>
          <a:bodyPr wrap="none" rtlCol="0" anchor="t"/>
          <a:lstStyle/>
          <a:p>
            <a:pPr marL="0" indent="0">
              <a:lnSpc>
                <a:spcPts val="2799"/>
              </a:lnSpc>
              <a:buNone/>
            </a:pPr>
            <a:r>
              <a:rPr lang="en-US" sz="1750" b="1" dirty="0">
                <a:solidFill>
                  <a:schemeClr val="accent5">
                    <a:lumMod val="75000"/>
                  </a:schemeClr>
                </a:solidFill>
                <a:latin typeface="Lato" pitchFamily="34" charset="0"/>
                <a:ea typeface="Lato" pitchFamily="34" charset="-122"/>
                <a:cs typeface="Lato" pitchFamily="34" charset="-120"/>
              </a:rPr>
              <a:t>Created visualizations </a:t>
            </a:r>
          </a:p>
          <a:p>
            <a:pPr marL="0" indent="0">
              <a:lnSpc>
                <a:spcPts val="2799"/>
              </a:lnSpc>
              <a:buNone/>
            </a:pPr>
            <a:r>
              <a:rPr lang="en-US" sz="1750" b="1" dirty="0">
                <a:solidFill>
                  <a:schemeClr val="accent5">
                    <a:lumMod val="75000"/>
                  </a:schemeClr>
                </a:solidFill>
                <a:latin typeface="Lato" pitchFamily="34" charset="0"/>
                <a:ea typeface="Lato" pitchFamily="34" charset="-122"/>
                <a:cs typeface="Lato" pitchFamily="34" charset="-120"/>
              </a:rPr>
              <a:t>in Tableau</a:t>
            </a:r>
            <a:endParaRPr lang="en-US" sz="1750" b="1" dirty="0">
              <a:solidFill>
                <a:schemeClr val="accent5">
                  <a:lumMod val="75000"/>
                </a:schemeClr>
              </a:solidFill>
            </a:endParaRPr>
          </a:p>
        </p:txBody>
      </p:sp>
      <p:sp>
        <p:nvSpPr>
          <p:cNvPr id="10" name="Text 6"/>
          <p:cNvSpPr/>
          <p:nvPr/>
        </p:nvSpPr>
        <p:spPr>
          <a:xfrm>
            <a:off x="6385359" y="1020606"/>
            <a:ext cx="2037067" cy="1394444"/>
          </a:xfrm>
          <a:prstGeom prst="rect">
            <a:avLst/>
          </a:prstGeom>
          <a:noFill/>
          <a:ln/>
        </p:spPr>
        <p:txBody>
          <a:bodyPr wrap="none" rtlCol="0" anchor="t"/>
          <a:lstStyle/>
          <a:p>
            <a:pPr marL="0" indent="0">
              <a:lnSpc>
                <a:spcPts val="2799"/>
              </a:lnSpc>
              <a:buNone/>
            </a:pPr>
            <a:r>
              <a:rPr lang="en-US" sz="1750" b="1" dirty="0">
                <a:solidFill>
                  <a:schemeClr val="accent5">
                    <a:lumMod val="75000"/>
                  </a:schemeClr>
                </a:solidFill>
                <a:latin typeface="Lato" pitchFamily="34" charset="0"/>
                <a:ea typeface="Lato" pitchFamily="34" charset="-122"/>
                <a:cs typeface="Lato" pitchFamily="34" charset="-120"/>
              </a:rPr>
              <a:t>Create tables </a:t>
            </a:r>
          </a:p>
          <a:p>
            <a:pPr marL="0" indent="0">
              <a:lnSpc>
                <a:spcPts val="2799"/>
              </a:lnSpc>
              <a:buNone/>
            </a:pPr>
            <a:r>
              <a:rPr lang="en-US" sz="1750" b="1" dirty="0">
                <a:solidFill>
                  <a:schemeClr val="accent5">
                    <a:lumMod val="75000"/>
                  </a:schemeClr>
                </a:solidFill>
                <a:latin typeface="Lato" pitchFamily="34" charset="0"/>
                <a:ea typeface="Lato" pitchFamily="34" charset="-122"/>
                <a:cs typeface="Lato" pitchFamily="34" charset="-120"/>
              </a:rPr>
              <a:t>(geolocation, </a:t>
            </a:r>
          </a:p>
          <a:p>
            <a:pPr marL="0" indent="0">
              <a:lnSpc>
                <a:spcPts val="2799"/>
              </a:lnSpc>
              <a:buNone/>
            </a:pPr>
            <a:r>
              <a:rPr lang="en-US" sz="1750" b="1" dirty="0">
                <a:solidFill>
                  <a:schemeClr val="accent5">
                    <a:lumMod val="75000"/>
                  </a:schemeClr>
                </a:solidFill>
                <a:latin typeface="Lato" pitchFamily="34" charset="0"/>
                <a:ea typeface="Lato" pitchFamily="34" charset="-122"/>
                <a:cs typeface="Lato" pitchFamily="34" charset="-120"/>
              </a:rPr>
              <a:t>trucks, and </a:t>
            </a:r>
          </a:p>
          <a:p>
            <a:pPr marL="0" indent="0">
              <a:lnSpc>
                <a:spcPts val="2799"/>
              </a:lnSpc>
              <a:buNone/>
            </a:pPr>
            <a:r>
              <a:rPr lang="en-US" sz="1750" b="1" dirty="0" err="1">
                <a:solidFill>
                  <a:schemeClr val="accent5">
                    <a:lumMod val="75000"/>
                  </a:schemeClr>
                </a:solidFill>
                <a:latin typeface="Lato" pitchFamily="34" charset="0"/>
                <a:ea typeface="Lato" pitchFamily="34" charset="-122"/>
                <a:cs typeface="Lato" pitchFamily="34" charset="-120"/>
              </a:rPr>
              <a:t>trucks_mg</a:t>
            </a:r>
            <a:r>
              <a:rPr lang="en-US" sz="1750" b="1" dirty="0">
                <a:solidFill>
                  <a:schemeClr val="accent5">
                    <a:lumMod val="75000"/>
                  </a:schemeClr>
                </a:solidFill>
                <a:latin typeface="Lato" pitchFamily="34" charset="0"/>
                <a:ea typeface="Lato" pitchFamily="34" charset="-122"/>
                <a:cs typeface="Lato" pitchFamily="34" charset="-120"/>
              </a:rPr>
              <a:t>)</a:t>
            </a:r>
            <a:endParaRPr lang="en-US" sz="1750" b="1" dirty="0">
              <a:solidFill>
                <a:schemeClr val="accent5">
                  <a:lumMod val="75000"/>
                </a:schemeClr>
              </a:solidFill>
            </a:endParaRPr>
          </a:p>
        </p:txBody>
      </p:sp>
      <p:sp>
        <p:nvSpPr>
          <p:cNvPr id="12" name="Text 8"/>
          <p:cNvSpPr/>
          <p:nvPr/>
        </p:nvSpPr>
        <p:spPr>
          <a:xfrm>
            <a:off x="8748074" y="1316974"/>
            <a:ext cx="1779089" cy="685076"/>
          </a:xfrm>
          <a:prstGeom prst="rect">
            <a:avLst/>
          </a:prstGeom>
          <a:noFill/>
          <a:ln/>
        </p:spPr>
        <p:txBody>
          <a:bodyPr wrap="none" rtlCol="0" anchor="t"/>
          <a:lstStyle/>
          <a:p>
            <a:pPr marL="0" indent="0">
              <a:lnSpc>
                <a:spcPts val="2799"/>
              </a:lnSpc>
              <a:buNone/>
            </a:pPr>
            <a:r>
              <a:rPr lang="en-US" sz="1750" b="1" dirty="0">
                <a:solidFill>
                  <a:schemeClr val="accent5">
                    <a:lumMod val="75000"/>
                  </a:schemeClr>
                </a:solidFill>
                <a:latin typeface="Lato" pitchFamily="34" charset="0"/>
                <a:ea typeface="Lato" pitchFamily="34" charset="-122"/>
                <a:cs typeface="Lato" pitchFamily="34" charset="-120"/>
              </a:rPr>
              <a:t>Connect to </a:t>
            </a:r>
          </a:p>
          <a:p>
            <a:pPr marL="0" indent="0">
              <a:lnSpc>
                <a:spcPts val="2799"/>
              </a:lnSpc>
              <a:buNone/>
            </a:pPr>
            <a:r>
              <a:rPr lang="en-US" sz="1750" b="1" dirty="0">
                <a:solidFill>
                  <a:schemeClr val="accent5">
                    <a:lumMod val="75000"/>
                  </a:schemeClr>
                </a:solidFill>
                <a:latin typeface="Lato" pitchFamily="34" charset="0"/>
                <a:ea typeface="Lato" pitchFamily="34" charset="-122"/>
                <a:cs typeface="Lato" pitchFamily="34" charset="-120"/>
              </a:rPr>
              <a:t>Tableau server</a:t>
            </a:r>
            <a:endParaRPr lang="en-US" sz="1750" b="1" dirty="0">
              <a:solidFill>
                <a:schemeClr val="accent5">
                  <a:lumMod val="75000"/>
                </a:schemeClr>
              </a:solidFill>
            </a:endParaRPr>
          </a:p>
        </p:txBody>
      </p:sp>
      <p:pic>
        <p:nvPicPr>
          <p:cNvPr id="14" name="object 6">
            <a:extLst>
              <a:ext uri="{FF2B5EF4-FFF2-40B4-BE49-F238E27FC236}">
                <a16:creationId xmlns:a16="http://schemas.microsoft.com/office/drawing/2014/main" id="{40655BC4-AC4C-EF02-6D84-B1ED3E88E6ED}"/>
              </a:ext>
            </a:extLst>
          </p:cNvPr>
          <p:cNvPicPr/>
          <p:nvPr/>
        </p:nvPicPr>
        <p:blipFill>
          <a:blip r:embed="rId6" cstate="print"/>
          <a:stretch>
            <a:fillRect/>
          </a:stretch>
        </p:blipFill>
        <p:spPr>
          <a:xfrm>
            <a:off x="329357" y="5168990"/>
            <a:ext cx="1131125" cy="737997"/>
          </a:xfrm>
          <a:prstGeom prst="rect">
            <a:avLst/>
          </a:prstGeom>
        </p:spPr>
      </p:pic>
      <p:pic>
        <p:nvPicPr>
          <p:cNvPr id="16" name="object 8">
            <a:extLst>
              <a:ext uri="{FF2B5EF4-FFF2-40B4-BE49-F238E27FC236}">
                <a16:creationId xmlns:a16="http://schemas.microsoft.com/office/drawing/2014/main" id="{C0B3718D-7B48-D1C0-BCF0-DA7489D0494A}"/>
              </a:ext>
            </a:extLst>
          </p:cNvPr>
          <p:cNvPicPr/>
          <p:nvPr/>
        </p:nvPicPr>
        <p:blipFill>
          <a:blip r:embed="rId7" cstate="print"/>
          <a:stretch>
            <a:fillRect/>
          </a:stretch>
        </p:blipFill>
        <p:spPr>
          <a:xfrm>
            <a:off x="2973572" y="1885671"/>
            <a:ext cx="739076" cy="852119"/>
          </a:xfrm>
          <a:prstGeom prst="rect">
            <a:avLst/>
          </a:prstGeom>
        </p:spPr>
      </p:pic>
      <p:sp>
        <p:nvSpPr>
          <p:cNvPr id="17" name="TextBox 16">
            <a:extLst>
              <a:ext uri="{FF2B5EF4-FFF2-40B4-BE49-F238E27FC236}">
                <a16:creationId xmlns:a16="http://schemas.microsoft.com/office/drawing/2014/main" id="{70032096-ACDD-6A29-C844-AF74ACD4A968}"/>
              </a:ext>
            </a:extLst>
          </p:cNvPr>
          <p:cNvSpPr txBox="1"/>
          <p:nvPr/>
        </p:nvSpPr>
        <p:spPr>
          <a:xfrm>
            <a:off x="1195735" y="2392572"/>
            <a:ext cx="1860829" cy="630942"/>
          </a:xfrm>
          <a:prstGeom prst="rect">
            <a:avLst/>
          </a:prstGeom>
          <a:noFill/>
        </p:spPr>
        <p:txBody>
          <a:bodyPr wrap="square" rtlCol="0">
            <a:spAutoFit/>
          </a:bodyPr>
          <a:lstStyle/>
          <a:p>
            <a:r>
              <a:rPr lang="en-IN" sz="1750" b="1" dirty="0">
                <a:solidFill>
                  <a:schemeClr val="accent5">
                    <a:lumMod val="75000"/>
                  </a:schemeClr>
                </a:solidFill>
                <a:latin typeface="Lato" panose="020F0502020204030203" pitchFamily="34" charset="0"/>
              </a:rPr>
              <a:t> to move data to home/training</a:t>
            </a:r>
          </a:p>
        </p:txBody>
      </p:sp>
      <p:pic>
        <p:nvPicPr>
          <p:cNvPr id="18" name="object 14">
            <a:extLst>
              <a:ext uri="{FF2B5EF4-FFF2-40B4-BE49-F238E27FC236}">
                <a16:creationId xmlns:a16="http://schemas.microsoft.com/office/drawing/2014/main" id="{3966AF4E-C0BD-F0F1-62F0-4100F0DEEC49}"/>
              </a:ext>
            </a:extLst>
          </p:cNvPr>
          <p:cNvPicPr/>
          <p:nvPr/>
        </p:nvPicPr>
        <p:blipFill>
          <a:blip r:embed="rId8" cstate="print"/>
          <a:stretch>
            <a:fillRect/>
          </a:stretch>
        </p:blipFill>
        <p:spPr>
          <a:xfrm>
            <a:off x="5167212" y="1941410"/>
            <a:ext cx="1040764" cy="693724"/>
          </a:xfrm>
          <a:prstGeom prst="rect">
            <a:avLst/>
          </a:prstGeom>
        </p:spPr>
      </p:pic>
      <p:pic>
        <p:nvPicPr>
          <p:cNvPr id="21" name="object 17">
            <a:extLst>
              <a:ext uri="{FF2B5EF4-FFF2-40B4-BE49-F238E27FC236}">
                <a16:creationId xmlns:a16="http://schemas.microsoft.com/office/drawing/2014/main" id="{6A934CC7-6721-5C10-3F48-D80196EF1552}"/>
              </a:ext>
            </a:extLst>
          </p:cNvPr>
          <p:cNvPicPr/>
          <p:nvPr/>
        </p:nvPicPr>
        <p:blipFill>
          <a:blip r:embed="rId9" cstate="print"/>
          <a:stretch>
            <a:fillRect/>
          </a:stretch>
        </p:blipFill>
        <p:spPr>
          <a:xfrm>
            <a:off x="8141685" y="1969828"/>
            <a:ext cx="739076" cy="685076"/>
          </a:xfrm>
          <a:prstGeom prst="rect">
            <a:avLst/>
          </a:prstGeom>
        </p:spPr>
      </p:pic>
      <p:sp>
        <p:nvSpPr>
          <p:cNvPr id="25" name="TextBox 24">
            <a:extLst>
              <a:ext uri="{FF2B5EF4-FFF2-40B4-BE49-F238E27FC236}">
                <a16:creationId xmlns:a16="http://schemas.microsoft.com/office/drawing/2014/main" id="{513DA4FB-A275-782B-BBBA-21C1FD449C76}"/>
              </a:ext>
            </a:extLst>
          </p:cNvPr>
          <p:cNvSpPr txBox="1"/>
          <p:nvPr/>
        </p:nvSpPr>
        <p:spPr>
          <a:xfrm>
            <a:off x="6425845" y="2500194"/>
            <a:ext cx="1701770" cy="1200329"/>
          </a:xfrm>
          <a:prstGeom prst="rect">
            <a:avLst/>
          </a:prstGeom>
          <a:noFill/>
        </p:spPr>
        <p:txBody>
          <a:bodyPr wrap="square" rtlCol="0">
            <a:spAutoFit/>
          </a:bodyPr>
          <a:lstStyle/>
          <a:p>
            <a:r>
              <a:rPr lang="en-IN" b="1" dirty="0">
                <a:solidFill>
                  <a:schemeClr val="accent5">
                    <a:lumMod val="75000"/>
                  </a:schemeClr>
                </a:solidFill>
              </a:rPr>
              <a:t>in hive and load data using LOAD DATA INPATH</a:t>
            </a:r>
          </a:p>
        </p:txBody>
      </p:sp>
      <p:pic>
        <p:nvPicPr>
          <p:cNvPr id="26" name="object 41">
            <a:extLst>
              <a:ext uri="{FF2B5EF4-FFF2-40B4-BE49-F238E27FC236}">
                <a16:creationId xmlns:a16="http://schemas.microsoft.com/office/drawing/2014/main" id="{12869B92-9517-CF16-6B31-92437DE81D04}"/>
              </a:ext>
            </a:extLst>
          </p:cNvPr>
          <p:cNvPicPr/>
          <p:nvPr/>
        </p:nvPicPr>
        <p:blipFill>
          <a:blip r:embed="rId10" cstate="print"/>
          <a:stretch>
            <a:fillRect/>
          </a:stretch>
        </p:blipFill>
        <p:spPr>
          <a:xfrm>
            <a:off x="10285034" y="1897393"/>
            <a:ext cx="990358" cy="990358"/>
          </a:xfrm>
          <a:prstGeom prst="rect">
            <a:avLst/>
          </a:prstGeom>
        </p:spPr>
      </p:pic>
      <p:sp>
        <p:nvSpPr>
          <p:cNvPr id="28" name="TextBox 27">
            <a:extLst>
              <a:ext uri="{FF2B5EF4-FFF2-40B4-BE49-F238E27FC236}">
                <a16:creationId xmlns:a16="http://schemas.microsoft.com/office/drawing/2014/main" id="{A6F203E6-02E1-D5AA-9A79-585A01453BF8}"/>
              </a:ext>
            </a:extLst>
          </p:cNvPr>
          <p:cNvSpPr txBox="1"/>
          <p:nvPr/>
        </p:nvSpPr>
        <p:spPr>
          <a:xfrm>
            <a:off x="8860818" y="2353544"/>
            <a:ext cx="1553600" cy="646331"/>
          </a:xfrm>
          <a:prstGeom prst="rect">
            <a:avLst/>
          </a:prstGeom>
          <a:noFill/>
        </p:spPr>
        <p:txBody>
          <a:bodyPr wrap="square" rtlCol="0">
            <a:spAutoFit/>
          </a:bodyPr>
          <a:lstStyle/>
          <a:p>
            <a:r>
              <a:rPr lang="en-US" sz="1800" b="1" dirty="0">
                <a:solidFill>
                  <a:schemeClr val="accent5">
                    <a:lumMod val="75000"/>
                  </a:schemeClr>
                </a:solidFill>
                <a:latin typeface="Lato" pitchFamily="34" charset="0"/>
                <a:ea typeface="Lato" pitchFamily="34" charset="-122"/>
                <a:cs typeface="Lato" pitchFamily="34" charset="-120"/>
              </a:rPr>
              <a:t>for visualizations</a:t>
            </a:r>
            <a:endParaRPr lang="en-IN" b="1" dirty="0">
              <a:solidFill>
                <a:schemeClr val="accent5">
                  <a:lumMod val="75000"/>
                </a:schemeClr>
              </a:solidFill>
            </a:endParaRPr>
          </a:p>
        </p:txBody>
      </p:sp>
      <p:pic>
        <p:nvPicPr>
          <p:cNvPr id="30" name="Picture 29">
            <a:extLst>
              <a:ext uri="{FF2B5EF4-FFF2-40B4-BE49-F238E27FC236}">
                <a16:creationId xmlns:a16="http://schemas.microsoft.com/office/drawing/2014/main" id="{7F5B9D21-583E-15CF-615F-4BE94DA234BD}"/>
              </a:ext>
            </a:extLst>
          </p:cNvPr>
          <p:cNvPicPr>
            <a:picLocks noChangeAspect="1"/>
          </p:cNvPicPr>
          <p:nvPr/>
        </p:nvPicPr>
        <p:blipFill>
          <a:blip r:embed="rId11"/>
          <a:stretch>
            <a:fillRect/>
          </a:stretch>
        </p:blipFill>
        <p:spPr>
          <a:xfrm>
            <a:off x="6018016" y="4262873"/>
            <a:ext cx="1411600" cy="1297409"/>
          </a:xfrm>
          <a:prstGeom prst="rect">
            <a:avLst/>
          </a:prstGeom>
        </p:spPr>
      </p:pic>
      <p:pic>
        <p:nvPicPr>
          <p:cNvPr id="32" name="object 64">
            <a:extLst>
              <a:ext uri="{FF2B5EF4-FFF2-40B4-BE49-F238E27FC236}">
                <a16:creationId xmlns:a16="http://schemas.microsoft.com/office/drawing/2014/main" id="{B8923FAC-1D89-9F48-3014-505280346ED7}"/>
              </a:ext>
            </a:extLst>
          </p:cNvPr>
          <p:cNvPicPr/>
          <p:nvPr/>
        </p:nvPicPr>
        <p:blipFill>
          <a:blip r:embed="rId12" cstate="print"/>
          <a:stretch>
            <a:fillRect/>
          </a:stretch>
        </p:blipFill>
        <p:spPr>
          <a:xfrm>
            <a:off x="10527163" y="4741955"/>
            <a:ext cx="1129665" cy="356716"/>
          </a:xfrm>
          <a:prstGeom prst="rect">
            <a:avLst/>
          </a:prstGeom>
        </p:spPr>
      </p:pic>
      <p:sp>
        <p:nvSpPr>
          <p:cNvPr id="33" name="TextBox 32">
            <a:extLst>
              <a:ext uri="{FF2B5EF4-FFF2-40B4-BE49-F238E27FC236}">
                <a16:creationId xmlns:a16="http://schemas.microsoft.com/office/drawing/2014/main" id="{595E2FB7-305A-000F-8722-F54F72EC258A}"/>
              </a:ext>
            </a:extLst>
          </p:cNvPr>
          <p:cNvSpPr txBox="1"/>
          <p:nvPr/>
        </p:nvSpPr>
        <p:spPr>
          <a:xfrm>
            <a:off x="10922214" y="3246555"/>
            <a:ext cx="1490489" cy="1200329"/>
          </a:xfrm>
          <a:prstGeom prst="rect">
            <a:avLst/>
          </a:prstGeom>
          <a:noFill/>
        </p:spPr>
        <p:txBody>
          <a:bodyPr wrap="square" rtlCol="0">
            <a:spAutoFit/>
          </a:bodyPr>
          <a:lstStyle/>
          <a:p>
            <a:r>
              <a:rPr lang="en-IN" b="1" dirty="0">
                <a:solidFill>
                  <a:schemeClr val="accent5">
                    <a:lumMod val="75000"/>
                  </a:schemeClr>
                </a:solidFill>
              </a:rPr>
              <a:t>Integrate Tableau with RStudio using Rserve</a:t>
            </a:r>
          </a:p>
        </p:txBody>
      </p:sp>
      <p:cxnSp>
        <p:nvCxnSpPr>
          <p:cNvPr id="36" name="Straight Arrow Connector 35">
            <a:extLst>
              <a:ext uri="{FF2B5EF4-FFF2-40B4-BE49-F238E27FC236}">
                <a16:creationId xmlns:a16="http://schemas.microsoft.com/office/drawing/2014/main" id="{D91617C7-0346-CB73-4EDE-9F32752CA808}"/>
              </a:ext>
            </a:extLst>
          </p:cNvPr>
          <p:cNvCxnSpPr/>
          <p:nvPr/>
        </p:nvCxnSpPr>
        <p:spPr>
          <a:xfrm flipH="1">
            <a:off x="7586179" y="4903112"/>
            <a:ext cx="27149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08237B-2D0D-DCE4-8CE6-B45823865A57}"/>
              </a:ext>
            </a:extLst>
          </p:cNvPr>
          <p:cNvCxnSpPr/>
          <p:nvPr/>
        </p:nvCxnSpPr>
        <p:spPr>
          <a:xfrm>
            <a:off x="10763429" y="3111999"/>
            <a:ext cx="0" cy="140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1CFEA90-6F0E-D91F-75E9-99AF40F4FECE}"/>
              </a:ext>
            </a:extLst>
          </p:cNvPr>
          <p:cNvCxnSpPr>
            <a:cxnSpLocks/>
            <a:stCxn id="21" idx="3"/>
          </p:cNvCxnSpPr>
          <p:nvPr/>
        </p:nvCxnSpPr>
        <p:spPr>
          <a:xfrm>
            <a:off x="8880761" y="2312366"/>
            <a:ext cx="1646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FE309E1-7D2E-C215-8890-4027E22523DA}"/>
              </a:ext>
            </a:extLst>
          </p:cNvPr>
          <p:cNvCxnSpPr/>
          <p:nvPr/>
        </p:nvCxnSpPr>
        <p:spPr>
          <a:xfrm flipV="1">
            <a:off x="6277599" y="2403811"/>
            <a:ext cx="1887809" cy="22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C95428-82EF-2DD4-904A-54D49AF0B3BA}"/>
              </a:ext>
            </a:extLst>
          </p:cNvPr>
          <p:cNvCxnSpPr/>
          <p:nvPr/>
        </p:nvCxnSpPr>
        <p:spPr>
          <a:xfrm>
            <a:off x="3836020" y="2288272"/>
            <a:ext cx="1331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831ABE-BF21-F49D-5E83-5552C0DE0C69}"/>
              </a:ext>
            </a:extLst>
          </p:cNvPr>
          <p:cNvCxnSpPr>
            <a:cxnSpLocks/>
          </p:cNvCxnSpPr>
          <p:nvPr/>
        </p:nvCxnSpPr>
        <p:spPr>
          <a:xfrm>
            <a:off x="1424409" y="2311730"/>
            <a:ext cx="13856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CF1BC8F7-D46B-7EBF-FE04-1B5D378F0017}"/>
              </a:ext>
            </a:extLst>
          </p:cNvPr>
          <p:cNvPicPr>
            <a:picLocks noChangeAspect="1"/>
          </p:cNvPicPr>
          <p:nvPr/>
        </p:nvPicPr>
        <p:blipFill>
          <a:blip r:embed="rId13"/>
          <a:stretch>
            <a:fillRect/>
          </a:stretch>
        </p:blipFill>
        <p:spPr>
          <a:xfrm>
            <a:off x="169102" y="1922329"/>
            <a:ext cx="1044788" cy="629193"/>
          </a:xfrm>
          <a:prstGeom prst="rect">
            <a:avLst/>
          </a:prstGeom>
        </p:spPr>
      </p:pic>
      <p:cxnSp>
        <p:nvCxnSpPr>
          <p:cNvPr id="52" name="Straight Arrow Connector 51">
            <a:extLst>
              <a:ext uri="{FF2B5EF4-FFF2-40B4-BE49-F238E27FC236}">
                <a16:creationId xmlns:a16="http://schemas.microsoft.com/office/drawing/2014/main" id="{58A8D895-50E1-AE24-2826-E3EADAEC924B}"/>
              </a:ext>
            </a:extLst>
          </p:cNvPr>
          <p:cNvCxnSpPr/>
          <p:nvPr/>
        </p:nvCxnSpPr>
        <p:spPr>
          <a:xfrm flipV="1">
            <a:off x="833199" y="2812059"/>
            <a:ext cx="0" cy="2286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9018A09-2608-EA23-B8B0-708C45D8F004}"/>
              </a:ext>
            </a:extLst>
          </p:cNvPr>
          <p:cNvSpPr txBox="1"/>
          <p:nvPr/>
        </p:nvSpPr>
        <p:spPr>
          <a:xfrm rot="16200000">
            <a:off x="-906561" y="3652958"/>
            <a:ext cx="2756706" cy="646331"/>
          </a:xfrm>
          <a:prstGeom prst="rect">
            <a:avLst/>
          </a:prstGeom>
          <a:noFill/>
        </p:spPr>
        <p:txBody>
          <a:bodyPr wrap="square" rtlCol="0">
            <a:spAutoFit/>
          </a:bodyPr>
          <a:lstStyle/>
          <a:p>
            <a:r>
              <a:rPr lang="en-IN" b="1" dirty="0">
                <a:solidFill>
                  <a:schemeClr val="accent5">
                    <a:lumMod val="75000"/>
                  </a:schemeClr>
                </a:solidFill>
              </a:rPr>
              <a:t>Download and move data</a:t>
            </a:r>
          </a:p>
          <a:p>
            <a:r>
              <a:rPr lang="en-IN" b="1" dirty="0">
                <a:solidFill>
                  <a:schemeClr val="accent5">
                    <a:lumMod val="75000"/>
                  </a:schemeClr>
                </a:solidFill>
              </a:rPr>
              <a:t>       to Cloudera image</a:t>
            </a:r>
          </a:p>
        </p:txBody>
      </p:sp>
      <p:pic>
        <p:nvPicPr>
          <p:cNvPr id="55" name="Picture 54">
            <a:extLst>
              <a:ext uri="{FF2B5EF4-FFF2-40B4-BE49-F238E27FC236}">
                <a16:creationId xmlns:a16="http://schemas.microsoft.com/office/drawing/2014/main" id="{3778E8F8-0830-1926-CA16-30F19DF1248B}"/>
              </a:ext>
            </a:extLst>
          </p:cNvPr>
          <p:cNvPicPr>
            <a:picLocks noChangeAspect="1"/>
          </p:cNvPicPr>
          <p:nvPr/>
        </p:nvPicPr>
        <p:blipFill>
          <a:blip r:embed="rId14"/>
          <a:stretch>
            <a:fillRect/>
          </a:stretch>
        </p:blipFill>
        <p:spPr>
          <a:xfrm>
            <a:off x="169102" y="5963638"/>
            <a:ext cx="14345140" cy="2167862"/>
          </a:xfrm>
          <a:prstGeom prst="rect">
            <a:avLst/>
          </a:prstGeom>
        </p:spPr>
      </p:pic>
      <p:sp>
        <p:nvSpPr>
          <p:cNvPr id="56" name="TextBox 55">
            <a:extLst>
              <a:ext uri="{FF2B5EF4-FFF2-40B4-BE49-F238E27FC236}">
                <a16:creationId xmlns:a16="http://schemas.microsoft.com/office/drawing/2014/main" id="{2EACFBCF-70A1-8D6E-DBFD-0A57BA9DB716}"/>
              </a:ext>
            </a:extLst>
          </p:cNvPr>
          <p:cNvSpPr txBox="1"/>
          <p:nvPr/>
        </p:nvSpPr>
        <p:spPr>
          <a:xfrm>
            <a:off x="11438460" y="2080645"/>
            <a:ext cx="1930699" cy="923330"/>
          </a:xfrm>
          <a:prstGeom prst="rect">
            <a:avLst/>
          </a:prstGeom>
          <a:noFill/>
        </p:spPr>
        <p:txBody>
          <a:bodyPr wrap="square" rtlCol="0">
            <a:spAutoFit/>
          </a:bodyPr>
          <a:lstStyle/>
          <a:p>
            <a:r>
              <a:rPr lang="en-IN" b="1" dirty="0">
                <a:solidFill>
                  <a:schemeClr val="accent5">
                    <a:lumMod val="75000"/>
                  </a:schemeClr>
                </a:solidFill>
              </a:rPr>
              <a:t>Connection using ODBC drivers for Impala</a:t>
            </a:r>
          </a:p>
        </p:txBody>
      </p:sp>
      <p:pic>
        <p:nvPicPr>
          <p:cNvPr id="58" name="Picture 57">
            <a:extLst>
              <a:ext uri="{FF2B5EF4-FFF2-40B4-BE49-F238E27FC236}">
                <a16:creationId xmlns:a16="http://schemas.microsoft.com/office/drawing/2014/main" id="{F005E9A4-81F5-2E0D-2F7B-D88285DA6EA9}"/>
              </a:ext>
            </a:extLst>
          </p:cNvPr>
          <p:cNvPicPr>
            <a:picLocks noChangeAspect="1"/>
          </p:cNvPicPr>
          <p:nvPr/>
        </p:nvPicPr>
        <p:blipFill>
          <a:blip r:embed="rId15"/>
          <a:stretch>
            <a:fillRect/>
          </a:stretch>
        </p:blipFill>
        <p:spPr>
          <a:xfrm>
            <a:off x="11656828" y="809339"/>
            <a:ext cx="1844479" cy="1170185"/>
          </a:xfrm>
          <a:prstGeom prst="rect">
            <a:avLst/>
          </a:prstGeom>
        </p:spPr>
      </p:pic>
      <p:pic>
        <p:nvPicPr>
          <p:cNvPr id="24" name="Recorded Sound">
            <a:hlinkClick r:id="" action="ppaction://media"/>
            <a:extLst>
              <a:ext uri="{FF2B5EF4-FFF2-40B4-BE49-F238E27FC236}">
                <a16:creationId xmlns:a16="http://schemas.microsoft.com/office/drawing/2014/main" id="{941CCEB7-015A-0AE3-6D56-0D8F91B7C6D8}"/>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3196507" y="643796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75"/>
    </mc:Choice>
    <mc:Fallback xmlns="">
      <p:transition spd="slow" advTm="2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1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4630398" cy="189114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754628" y="0"/>
            <a:ext cx="4875772" cy="189169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69332" y="-6369334"/>
            <a:ext cx="1891735" cy="146304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F458DF4-6A83-1738-32A1-F24A255A72F2}"/>
              </a:ext>
            </a:extLst>
          </p:cNvPr>
          <p:cNvSpPr txBox="1"/>
          <p:nvPr/>
        </p:nvSpPr>
        <p:spPr>
          <a:xfrm>
            <a:off x="1645916" y="418638"/>
            <a:ext cx="12052828" cy="10532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solidFill>
                  <a:srgbClr val="FFFFFF"/>
                </a:solidFill>
                <a:latin typeface="+mj-lt"/>
                <a:ea typeface="+mj-ea"/>
                <a:cs typeface="+mj-cs"/>
              </a:rPr>
              <a:t>DATA PREPRATION</a:t>
            </a:r>
            <a:endParaRPr lang="en-US" sz="4800" b="1" kern="1200" dirty="0">
              <a:solidFill>
                <a:srgbClr val="FFFFFF"/>
              </a:solidFill>
              <a:latin typeface="+mj-lt"/>
              <a:ea typeface="+mj-ea"/>
              <a:cs typeface="+mj-cs"/>
            </a:endParaRPr>
          </a:p>
        </p:txBody>
      </p:sp>
      <p:sp>
        <p:nvSpPr>
          <p:cNvPr id="2" name="Rectangle 1">
            <a:extLst>
              <a:ext uri="{FF2B5EF4-FFF2-40B4-BE49-F238E27FC236}">
                <a16:creationId xmlns:a16="http://schemas.microsoft.com/office/drawing/2014/main" id="{BF9B9E31-6804-4DBE-13C3-127866D6B0D6}"/>
              </a:ext>
            </a:extLst>
          </p:cNvPr>
          <p:cNvSpPr/>
          <p:nvPr/>
        </p:nvSpPr>
        <p:spPr>
          <a:xfrm>
            <a:off x="646771" y="2308302"/>
            <a:ext cx="2040673" cy="1037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geolocation</a:t>
            </a:r>
          </a:p>
        </p:txBody>
      </p:sp>
      <p:sp>
        <p:nvSpPr>
          <p:cNvPr id="4" name="Rectangle 3">
            <a:extLst>
              <a:ext uri="{FF2B5EF4-FFF2-40B4-BE49-F238E27FC236}">
                <a16:creationId xmlns:a16="http://schemas.microsoft.com/office/drawing/2014/main" id="{9773AEAB-96B8-F9EB-93C7-4B8B7BB160B8}"/>
              </a:ext>
            </a:extLst>
          </p:cNvPr>
          <p:cNvSpPr/>
          <p:nvPr/>
        </p:nvSpPr>
        <p:spPr>
          <a:xfrm>
            <a:off x="646771" y="3914333"/>
            <a:ext cx="2040673" cy="1037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trucks</a:t>
            </a:r>
          </a:p>
        </p:txBody>
      </p:sp>
      <p:sp>
        <p:nvSpPr>
          <p:cNvPr id="8" name="Rectangle 7">
            <a:extLst>
              <a:ext uri="{FF2B5EF4-FFF2-40B4-BE49-F238E27FC236}">
                <a16:creationId xmlns:a16="http://schemas.microsoft.com/office/drawing/2014/main" id="{6DDB29E3-B736-E09D-A483-A9AB7AAF2DFB}"/>
              </a:ext>
            </a:extLst>
          </p:cNvPr>
          <p:cNvSpPr/>
          <p:nvPr/>
        </p:nvSpPr>
        <p:spPr>
          <a:xfrm>
            <a:off x="646770" y="5553434"/>
            <a:ext cx="2040673" cy="1037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trucks_mg</a:t>
            </a:r>
          </a:p>
        </p:txBody>
      </p:sp>
      <p:cxnSp>
        <p:nvCxnSpPr>
          <p:cNvPr id="11" name="Straight Arrow Connector 10">
            <a:extLst>
              <a:ext uri="{FF2B5EF4-FFF2-40B4-BE49-F238E27FC236}">
                <a16:creationId xmlns:a16="http://schemas.microsoft.com/office/drawing/2014/main" id="{FD32BA0A-052C-C6FE-B240-1BECA69597E3}"/>
              </a:ext>
            </a:extLst>
          </p:cNvPr>
          <p:cNvCxnSpPr>
            <a:stCxn id="4" idx="3"/>
          </p:cNvCxnSpPr>
          <p:nvPr/>
        </p:nvCxnSpPr>
        <p:spPr>
          <a:xfrm>
            <a:off x="2687444" y="4432865"/>
            <a:ext cx="1527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0CFE007-511E-01E4-C1C1-7F230CE39409}"/>
              </a:ext>
            </a:extLst>
          </p:cNvPr>
          <p:cNvSpPr/>
          <p:nvPr/>
        </p:nvSpPr>
        <p:spPr>
          <a:xfrm>
            <a:off x="4214648" y="3914333"/>
            <a:ext cx="2040673" cy="1037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trucks_milage</a:t>
            </a:r>
          </a:p>
        </p:txBody>
      </p:sp>
      <p:sp>
        <p:nvSpPr>
          <p:cNvPr id="13" name="Rectangle 12">
            <a:extLst>
              <a:ext uri="{FF2B5EF4-FFF2-40B4-BE49-F238E27FC236}">
                <a16:creationId xmlns:a16="http://schemas.microsoft.com/office/drawing/2014/main" id="{E554ABBA-360A-7435-E1EF-BD881741FD4C}"/>
              </a:ext>
            </a:extLst>
          </p:cNvPr>
          <p:cNvSpPr/>
          <p:nvPr/>
        </p:nvSpPr>
        <p:spPr>
          <a:xfrm>
            <a:off x="7672330" y="4432276"/>
            <a:ext cx="2040673" cy="1037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avg_milage</a:t>
            </a:r>
          </a:p>
        </p:txBody>
      </p:sp>
      <p:cxnSp>
        <p:nvCxnSpPr>
          <p:cNvPr id="15" name="Straight Arrow Connector 14">
            <a:extLst>
              <a:ext uri="{FF2B5EF4-FFF2-40B4-BE49-F238E27FC236}">
                <a16:creationId xmlns:a16="http://schemas.microsoft.com/office/drawing/2014/main" id="{334BFFCF-25C4-84AD-7638-2A563127B0EB}"/>
              </a:ext>
            </a:extLst>
          </p:cNvPr>
          <p:cNvCxnSpPr>
            <a:cxnSpLocks/>
            <a:endCxn id="13" idx="1"/>
          </p:cNvCxnSpPr>
          <p:nvPr/>
        </p:nvCxnSpPr>
        <p:spPr>
          <a:xfrm>
            <a:off x="6145126" y="4432865"/>
            <a:ext cx="1527204" cy="517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9B140E-0F1B-BCD4-2B80-612A39E5124F}"/>
              </a:ext>
            </a:extLst>
          </p:cNvPr>
          <p:cNvCxnSpPr>
            <a:cxnSpLocks/>
          </p:cNvCxnSpPr>
          <p:nvPr/>
        </p:nvCxnSpPr>
        <p:spPr>
          <a:xfrm flipV="1">
            <a:off x="6259138" y="3457903"/>
            <a:ext cx="1413192" cy="656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761FBE2-2135-CDC3-D15E-BC14BD3DF799}"/>
              </a:ext>
            </a:extLst>
          </p:cNvPr>
          <p:cNvSpPr/>
          <p:nvPr/>
        </p:nvSpPr>
        <p:spPr>
          <a:xfrm>
            <a:off x="7672330" y="2826834"/>
            <a:ext cx="2040673" cy="1037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driver_milage</a:t>
            </a:r>
          </a:p>
        </p:txBody>
      </p:sp>
      <p:sp>
        <p:nvSpPr>
          <p:cNvPr id="25" name="Rectangle 24">
            <a:extLst>
              <a:ext uri="{FF2B5EF4-FFF2-40B4-BE49-F238E27FC236}">
                <a16:creationId xmlns:a16="http://schemas.microsoft.com/office/drawing/2014/main" id="{A0619BC0-0AAC-020D-69FA-A08FF479ABFA}"/>
              </a:ext>
            </a:extLst>
          </p:cNvPr>
          <p:cNvSpPr/>
          <p:nvPr/>
        </p:nvSpPr>
        <p:spPr>
          <a:xfrm>
            <a:off x="11172177" y="2124901"/>
            <a:ext cx="2040673" cy="1037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riskfactor</a:t>
            </a:r>
          </a:p>
        </p:txBody>
      </p:sp>
      <p:cxnSp>
        <p:nvCxnSpPr>
          <p:cNvPr id="27" name="Straight Arrow Connector 26">
            <a:extLst>
              <a:ext uri="{FF2B5EF4-FFF2-40B4-BE49-F238E27FC236}">
                <a16:creationId xmlns:a16="http://schemas.microsoft.com/office/drawing/2014/main" id="{97C5C3A4-97F1-B37B-FB39-D0F55DD70367}"/>
              </a:ext>
            </a:extLst>
          </p:cNvPr>
          <p:cNvCxnSpPr>
            <a:cxnSpLocks/>
          </p:cNvCxnSpPr>
          <p:nvPr/>
        </p:nvCxnSpPr>
        <p:spPr>
          <a:xfrm flipV="1">
            <a:off x="9735994" y="2686245"/>
            <a:ext cx="1413192" cy="656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5E99B90-537A-229B-4240-99A36015805C}"/>
              </a:ext>
            </a:extLst>
          </p:cNvPr>
          <p:cNvCxnSpPr>
            <a:cxnSpLocks/>
          </p:cNvCxnSpPr>
          <p:nvPr/>
        </p:nvCxnSpPr>
        <p:spPr>
          <a:xfrm>
            <a:off x="2710435" y="2490925"/>
            <a:ext cx="8438751" cy="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DC81E01-BFBD-956B-8FA1-9B4DB7BF89B6}"/>
              </a:ext>
            </a:extLst>
          </p:cNvPr>
          <p:cNvSpPr txBox="1"/>
          <p:nvPr/>
        </p:nvSpPr>
        <p:spPr>
          <a:xfrm>
            <a:off x="625688" y="7180676"/>
            <a:ext cx="12566079" cy="923330"/>
          </a:xfrm>
          <a:prstGeom prst="rect">
            <a:avLst/>
          </a:prstGeom>
          <a:noFill/>
        </p:spPr>
        <p:txBody>
          <a:bodyPr wrap="square" rtlCol="0">
            <a:spAutoFit/>
          </a:bodyPr>
          <a:lstStyle/>
          <a:p>
            <a:r>
              <a:rPr lang="en-US" b="1" dirty="0"/>
              <a:t>RISK FACTOR CALCULATION: </a:t>
            </a:r>
          </a:p>
          <a:p>
            <a:r>
              <a:rPr lang="en-US" dirty="0"/>
              <a:t>RISK FACTOR = (sum of event/total no. of miles)*1000000 </a:t>
            </a:r>
          </a:p>
          <a:p>
            <a:r>
              <a:rPr lang="en-US" dirty="0"/>
              <a:t>RISK FACTOR(SCALED) = (RISK FACTOR/15.5709) * 10</a:t>
            </a:r>
          </a:p>
        </p:txBody>
      </p:sp>
      <p:pic>
        <p:nvPicPr>
          <p:cNvPr id="39" name="Recorded Sound">
            <a:hlinkClick r:id="" action="ppaction://media"/>
            <a:extLst>
              <a:ext uri="{FF2B5EF4-FFF2-40B4-BE49-F238E27FC236}">
                <a16:creationId xmlns:a16="http://schemas.microsoft.com/office/drawing/2014/main" id="{79AA4171-7287-8CF6-AB42-E9E9D57DBD7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512655" y="7180676"/>
            <a:ext cx="609600" cy="609600"/>
          </a:xfrm>
          <a:prstGeom prst="rect">
            <a:avLst/>
          </a:prstGeom>
        </p:spPr>
      </p:pic>
    </p:spTree>
    <p:extLst>
      <p:ext uri="{BB962C8B-B14F-4D97-AF65-F5344CB8AC3E}">
        <p14:creationId xmlns:p14="http://schemas.microsoft.com/office/powerpoint/2010/main" val="4038023167"/>
      </p:ext>
    </p:extLst>
  </p:cSld>
  <p:clrMapOvr>
    <a:masterClrMapping/>
  </p:clrMapOvr>
  <mc:AlternateContent xmlns:mc="http://schemas.openxmlformats.org/markup-compatibility/2006" xmlns:p14="http://schemas.microsoft.com/office/powerpoint/2010/main">
    <mc:Choice Requires="p14">
      <p:transition spd="slow" p14:dur="2000" advTm="118055"/>
    </mc:Choice>
    <mc:Fallback xmlns="">
      <p:transition spd="slow" advTm="118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15"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993568" y="867938"/>
            <a:ext cx="820471" cy="6813022"/>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992807" y="548640"/>
            <a:ext cx="488368" cy="658689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6361" y="548640"/>
            <a:ext cx="12703977" cy="6265067"/>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DF349AB0-2A89-D160-FEE5-80893EC8BE57}"/>
              </a:ext>
            </a:extLst>
          </p:cNvPr>
          <p:cNvPicPr>
            <a:picLocks noChangeAspect="1"/>
          </p:cNvPicPr>
          <p:nvPr/>
        </p:nvPicPr>
        <p:blipFill>
          <a:blip r:embed="rId4"/>
          <a:stretch>
            <a:fillRect/>
          </a:stretch>
        </p:blipFill>
        <p:spPr>
          <a:xfrm>
            <a:off x="1366345" y="1560098"/>
            <a:ext cx="8181881" cy="1972155"/>
          </a:xfrm>
          <a:prstGeom prst="rect">
            <a:avLst/>
          </a:prstGeom>
        </p:spPr>
      </p:pic>
      <p:pic>
        <p:nvPicPr>
          <p:cNvPr id="5" name="Picture 4">
            <a:extLst>
              <a:ext uri="{FF2B5EF4-FFF2-40B4-BE49-F238E27FC236}">
                <a16:creationId xmlns:a16="http://schemas.microsoft.com/office/drawing/2014/main" id="{EDF9183A-D2EE-9BEE-95A6-9926EEB27246}"/>
              </a:ext>
            </a:extLst>
          </p:cNvPr>
          <p:cNvPicPr>
            <a:picLocks noChangeAspect="1"/>
          </p:cNvPicPr>
          <p:nvPr/>
        </p:nvPicPr>
        <p:blipFill>
          <a:blip r:embed="rId5"/>
          <a:stretch>
            <a:fillRect/>
          </a:stretch>
        </p:blipFill>
        <p:spPr>
          <a:xfrm>
            <a:off x="1524000" y="3699780"/>
            <a:ext cx="8024227" cy="2573934"/>
          </a:xfrm>
          <a:prstGeom prst="rect">
            <a:avLst/>
          </a:prstGeom>
        </p:spPr>
      </p:pic>
      <p:sp>
        <p:nvSpPr>
          <p:cNvPr id="6" name="TextBox 5">
            <a:extLst>
              <a:ext uri="{FF2B5EF4-FFF2-40B4-BE49-F238E27FC236}">
                <a16:creationId xmlns:a16="http://schemas.microsoft.com/office/drawing/2014/main" id="{C50F8130-155B-8E90-66A1-F1FF1B738640}"/>
              </a:ext>
            </a:extLst>
          </p:cNvPr>
          <p:cNvSpPr txBox="1"/>
          <p:nvPr/>
        </p:nvSpPr>
        <p:spPr>
          <a:xfrm>
            <a:off x="10426083" y="1449411"/>
            <a:ext cx="2308542" cy="4880695"/>
          </a:xfrm>
          <a:prstGeom prst="rect">
            <a:avLst/>
          </a:prstGeom>
          <a:noFill/>
        </p:spPr>
        <p:txBody>
          <a:bodyPr wrap="square" rtlCol="0">
            <a:spAutoFit/>
          </a:bodyPr>
          <a:lstStyle/>
          <a:p>
            <a:pPr marL="197510" indent="-197510" defTabSz="632033">
              <a:spcAft>
                <a:spcPts val="576"/>
              </a:spcAft>
              <a:buFont typeface="Wingdings" panose="05000000000000000000" pitchFamily="2" charset="2"/>
              <a:buChar char="q"/>
            </a:pPr>
            <a:r>
              <a:rPr lang="en-US" sz="1244" kern="1200" dirty="0">
                <a:solidFill>
                  <a:schemeClr val="tx1"/>
                </a:solidFill>
                <a:latin typeface="+mn-lt"/>
                <a:ea typeface="+mn-ea"/>
                <a:cs typeface="+mn-cs"/>
              </a:rPr>
              <a:t>Ford, Caterpillar, and Peterbilt are the top three truck models used.</a:t>
            </a:r>
          </a:p>
          <a:p>
            <a:pPr marL="197510" indent="-197510" defTabSz="632033">
              <a:spcAft>
                <a:spcPts val="576"/>
              </a:spcAft>
              <a:buFont typeface="Wingdings" panose="05000000000000000000" pitchFamily="2" charset="2"/>
              <a:buChar char="q"/>
            </a:pPr>
            <a:r>
              <a:rPr lang="en-US" sz="1244" kern="1200" dirty="0">
                <a:solidFill>
                  <a:schemeClr val="tx1"/>
                </a:solidFill>
                <a:latin typeface="+mn-lt"/>
                <a:ea typeface="+mn-ea"/>
                <a:cs typeface="+mn-cs"/>
              </a:rPr>
              <a:t>Ford, Caterpillar, and Peterbilt are the top three riskiest trucks as well in terms </a:t>
            </a:r>
            <a:r>
              <a:rPr lang="en-US" sz="1244" dirty="0"/>
              <a:t>of no. of violations reported, let’s investigate further.</a:t>
            </a:r>
          </a:p>
          <a:p>
            <a:pPr marL="197510" indent="-197510" defTabSz="632033">
              <a:spcAft>
                <a:spcPts val="576"/>
              </a:spcAft>
              <a:buFont typeface="Wingdings" panose="05000000000000000000" pitchFamily="2" charset="2"/>
              <a:buChar char="q"/>
            </a:pPr>
            <a:r>
              <a:rPr lang="en-US" sz="1244" kern="1200" dirty="0">
                <a:solidFill>
                  <a:schemeClr val="tx1"/>
                </a:solidFill>
                <a:latin typeface="+mn-lt"/>
                <a:ea typeface="+mn-ea"/>
                <a:cs typeface="+mn-cs"/>
              </a:rPr>
              <a:t>Most common type of violations are lane departure, and unsafe tail distance.</a:t>
            </a:r>
          </a:p>
          <a:p>
            <a:pPr marL="197510" indent="-197510" defTabSz="632033">
              <a:spcAft>
                <a:spcPts val="576"/>
              </a:spcAft>
              <a:buFont typeface="Wingdings" panose="05000000000000000000" pitchFamily="2" charset="2"/>
              <a:buChar char="q"/>
            </a:pPr>
            <a:r>
              <a:rPr lang="en-US" sz="1244" kern="1200" dirty="0">
                <a:solidFill>
                  <a:schemeClr val="tx1"/>
                </a:solidFill>
                <a:latin typeface="+mn-lt"/>
                <a:ea typeface="+mn-ea"/>
                <a:cs typeface="+mn-cs"/>
              </a:rPr>
              <a:t>If we look in totality, Oshkosh reported the highest percentage of violation events w.r.t all the events recorded for that model.</a:t>
            </a:r>
          </a:p>
          <a:p>
            <a:pPr marL="197510" indent="-197510" defTabSz="632033">
              <a:spcAft>
                <a:spcPts val="576"/>
              </a:spcAft>
              <a:buFont typeface="Wingdings" panose="05000000000000000000" pitchFamily="2" charset="2"/>
              <a:buChar char="q"/>
            </a:pPr>
            <a:r>
              <a:rPr lang="en-US" sz="1244" dirty="0"/>
              <a:t>Without additional data about trucks such as safety features available, can’t comment much.</a:t>
            </a:r>
            <a:endParaRPr lang="en-US" sz="1244" kern="1200" dirty="0">
              <a:solidFill>
                <a:schemeClr val="tx1"/>
              </a:solidFill>
              <a:latin typeface="+mn-lt"/>
              <a:ea typeface="+mn-ea"/>
              <a:cs typeface="+mn-cs"/>
            </a:endParaRPr>
          </a:p>
          <a:p>
            <a:pPr marL="197510" indent="-197510" defTabSz="632033">
              <a:spcAft>
                <a:spcPts val="576"/>
              </a:spcAft>
              <a:buFont typeface="Wingdings" panose="05000000000000000000" pitchFamily="2" charset="2"/>
              <a:buChar char="q"/>
            </a:pPr>
            <a:r>
              <a:rPr lang="en-US" sz="1244" kern="1200" dirty="0">
                <a:solidFill>
                  <a:schemeClr val="tx1"/>
                </a:solidFill>
                <a:latin typeface="+mn-lt"/>
                <a:ea typeface="+mn-ea"/>
                <a:cs typeface="+mn-cs"/>
              </a:rPr>
              <a:t>Driver’s can be educated about the safe tail distance, and lane departure rules</a:t>
            </a:r>
            <a:r>
              <a:rPr lang="en-US" sz="1244" dirty="0"/>
              <a:t>.</a:t>
            </a:r>
            <a:endParaRPr lang="en-US" sz="1244" kern="1200" dirty="0">
              <a:solidFill>
                <a:schemeClr val="tx1"/>
              </a:solidFill>
              <a:latin typeface="+mn-lt"/>
              <a:ea typeface="+mn-ea"/>
              <a:cs typeface="+mn-cs"/>
            </a:endParaRPr>
          </a:p>
        </p:txBody>
      </p:sp>
      <p:sp>
        <p:nvSpPr>
          <p:cNvPr id="7" name="TextBox 6">
            <a:extLst>
              <a:ext uri="{FF2B5EF4-FFF2-40B4-BE49-F238E27FC236}">
                <a16:creationId xmlns:a16="http://schemas.microsoft.com/office/drawing/2014/main" id="{4F458DF4-6A83-1738-32A1-F24A255A72F2}"/>
              </a:ext>
            </a:extLst>
          </p:cNvPr>
          <p:cNvSpPr txBox="1"/>
          <p:nvPr/>
        </p:nvSpPr>
        <p:spPr>
          <a:xfrm>
            <a:off x="3272749" y="702527"/>
            <a:ext cx="6824084" cy="523220"/>
          </a:xfrm>
          <a:prstGeom prst="rect">
            <a:avLst/>
          </a:prstGeom>
          <a:noFill/>
        </p:spPr>
        <p:txBody>
          <a:bodyPr wrap="square" rtlCol="0">
            <a:spAutoFit/>
          </a:bodyPr>
          <a:lstStyle/>
          <a:p>
            <a:pPr algn="ctr"/>
            <a:r>
              <a:rPr lang="en-US" sz="2800" b="1" dirty="0">
                <a:solidFill>
                  <a:schemeClr val="accent5">
                    <a:lumMod val="75000"/>
                  </a:schemeClr>
                </a:solidFill>
              </a:rPr>
              <a:t>RISK FACTOR ANALYSIS BY TRUCK MODEL</a:t>
            </a:r>
          </a:p>
        </p:txBody>
      </p:sp>
      <p:pic>
        <p:nvPicPr>
          <p:cNvPr id="9" name="Recorded Sound">
            <a:hlinkClick r:id="" action="ppaction://media"/>
            <a:extLst>
              <a:ext uri="{FF2B5EF4-FFF2-40B4-BE49-F238E27FC236}">
                <a16:creationId xmlns:a16="http://schemas.microsoft.com/office/drawing/2014/main" id="{B8EA8401-D091-69DC-69C8-100ABF93B2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342807" y="7334740"/>
            <a:ext cx="609600" cy="609600"/>
          </a:xfrm>
          <a:prstGeom prst="rect">
            <a:avLst/>
          </a:prstGeom>
        </p:spPr>
      </p:pic>
    </p:spTree>
    <p:extLst>
      <p:ext uri="{BB962C8B-B14F-4D97-AF65-F5344CB8AC3E}">
        <p14:creationId xmlns:p14="http://schemas.microsoft.com/office/powerpoint/2010/main" val="884602298"/>
      </p:ext>
    </p:extLst>
  </p:cSld>
  <p:clrMapOvr>
    <a:masterClrMapping/>
  </p:clrMapOvr>
  <mc:AlternateContent xmlns:mc="http://schemas.openxmlformats.org/markup-compatibility/2006" xmlns:p14="http://schemas.microsoft.com/office/powerpoint/2010/main">
    <mc:Choice Requires="p14">
      <p:transition spd="slow" p14:dur="2000" advTm="118055"/>
    </mc:Choice>
    <mc:Fallback xmlns="">
      <p:transition spd="slow" advTm="118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05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169088"/>
          </a:xfrm>
          <a:prstGeom prst="rect">
            <a:avLst/>
          </a:prstGeom>
        </p:spPr>
      </p:pic>
      <p:sp>
        <p:nvSpPr>
          <p:cNvPr id="3" name="Shape 0"/>
          <p:cNvSpPr/>
          <p:nvPr/>
        </p:nvSpPr>
        <p:spPr>
          <a:xfrm>
            <a:off x="0" y="20330"/>
            <a:ext cx="14619249" cy="8229600"/>
          </a:xfrm>
          <a:prstGeom prst="rect">
            <a:avLst/>
          </a:prstGeom>
          <a:solidFill>
            <a:srgbClr val="FFFFFF">
              <a:alpha val="75000"/>
            </a:srgbClr>
          </a:solidFill>
          <a:ln w="7620">
            <a:solidFill>
              <a:srgbClr val="FFFFFF">
                <a:alpha val="64000"/>
              </a:srgbClr>
            </a:solidFill>
            <a:prstDash val="solid"/>
          </a:ln>
        </p:spPr>
        <p:txBody>
          <a:bodyPr/>
          <a:lstStyle/>
          <a:p>
            <a:endParaRPr lang="en-IN" dirty="0"/>
          </a:p>
        </p:txBody>
      </p:sp>
      <p:sp>
        <p:nvSpPr>
          <p:cNvPr id="4" name="Text 1"/>
          <p:cNvSpPr/>
          <p:nvPr/>
        </p:nvSpPr>
        <p:spPr>
          <a:xfrm>
            <a:off x="409452" y="515053"/>
            <a:ext cx="12020673" cy="751772"/>
          </a:xfrm>
          <a:prstGeom prst="rect">
            <a:avLst/>
          </a:prstGeom>
          <a:noFill/>
          <a:ln/>
        </p:spPr>
        <p:txBody>
          <a:bodyPr wrap="square" rtlCol="0" anchor="t"/>
          <a:lstStyle/>
          <a:p>
            <a:pPr marL="0" indent="0">
              <a:lnSpc>
                <a:spcPts val="5468"/>
              </a:lnSpc>
              <a:buNone/>
            </a:pPr>
            <a:r>
              <a:rPr lang="en-US" sz="4374" dirty="0">
                <a:solidFill>
                  <a:srgbClr val="312F2B"/>
                </a:solidFill>
                <a:latin typeface="Georgia" pitchFamily="34" charset="0"/>
                <a:ea typeface="Georgia" pitchFamily="34" charset="-122"/>
                <a:cs typeface="Georgia" pitchFamily="34" charset="-120"/>
              </a:rPr>
              <a:t>High Risk Analysis By City</a:t>
            </a:r>
            <a:endParaRPr lang="en-US" sz="4374" dirty="0"/>
          </a:p>
        </p:txBody>
      </p:sp>
      <p:pic>
        <p:nvPicPr>
          <p:cNvPr id="8" name="Picture 7">
            <a:extLst>
              <a:ext uri="{FF2B5EF4-FFF2-40B4-BE49-F238E27FC236}">
                <a16:creationId xmlns:a16="http://schemas.microsoft.com/office/drawing/2014/main" id="{45CC6772-F638-413C-DA7A-F6E15D1ED04E}"/>
              </a:ext>
            </a:extLst>
          </p:cNvPr>
          <p:cNvPicPr>
            <a:picLocks noChangeAspect="1"/>
          </p:cNvPicPr>
          <p:nvPr/>
        </p:nvPicPr>
        <p:blipFill>
          <a:blip r:embed="rId6"/>
          <a:stretch>
            <a:fillRect/>
          </a:stretch>
        </p:blipFill>
        <p:spPr>
          <a:xfrm>
            <a:off x="477447" y="1412338"/>
            <a:ext cx="5052498" cy="4598905"/>
          </a:xfrm>
          <a:prstGeom prst="rect">
            <a:avLst/>
          </a:prstGeom>
        </p:spPr>
      </p:pic>
      <p:pic>
        <p:nvPicPr>
          <p:cNvPr id="10" name="Picture 9">
            <a:extLst>
              <a:ext uri="{FF2B5EF4-FFF2-40B4-BE49-F238E27FC236}">
                <a16:creationId xmlns:a16="http://schemas.microsoft.com/office/drawing/2014/main" id="{78F14228-C61C-9EE1-C640-E10FE37E6ECB}"/>
              </a:ext>
            </a:extLst>
          </p:cNvPr>
          <p:cNvPicPr>
            <a:picLocks noChangeAspect="1"/>
          </p:cNvPicPr>
          <p:nvPr/>
        </p:nvPicPr>
        <p:blipFill>
          <a:blip r:embed="rId7"/>
          <a:stretch>
            <a:fillRect/>
          </a:stretch>
        </p:blipFill>
        <p:spPr>
          <a:xfrm>
            <a:off x="3834944" y="1753496"/>
            <a:ext cx="1569856" cy="1615580"/>
          </a:xfrm>
          <a:prstGeom prst="rect">
            <a:avLst/>
          </a:prstGeom>
        </p:spPr>
      </p:pic>
      <p:pic>
        <p:nvPicPr>
          <p:cNvPr id="16" name="Picture 15">
            <a:extLst>
              <a:ext uri="{FF2B5EF4-FFF2-40B4-BE49-F238E27FC236}">
                <a16:creationId xmlns:a16="http://schemas.microsoft.com/office/drawing/2014/main" id="{615E3620-E77D-9AE7-E7BF-4ACCFB842894}"/>
              </a:ext>
            </a:extLst>
          </p:cNvPr>
          <p:cNvPicPr>
            <a:picLocks noChangeAspect="1"/>
          </p:cNvPicPr>
          <p:nvPr/>
        </p:nvPicPr>
        <p:blipFill>
          <a:blip r:embed="rId8"/>
          <a:stretch>
            <a:fillRect/>
          </a:stretch>
        </p:blipFill>
        <p:spPr>
          <a:xfrm>
            <a:off x="10303772" y="1412338"/>
            <a:ext cx="3440803" cy="4598905"/>
          </a:xfrm>
          <a:prstGeom prst="rect">
            <a:avLst/>
          </a:prstGeom>
        </p:spPr>
      </p:pic>
      <p:pic>
        <p:nvPicPr>
          <p:cNvPr id="18" name="Picture 17">
            <a:extLst>
              <a:ext uri="{FF2B5EF4-FFF2-40B4-BE49-F238E27FC236}">
                <a16:creationId xmlns:a16="http://schemas.microsoft.com/office/drawing/2014/main" id="{683935C2-ECA0-312A-55E6-4BCA994DD0DC}"/>
              </a:ext>
            </a:extLst>
          </p:cNvPr>
          <p:cNvPicPr>
            <a:picLocks noChangeAspect="1"/>
          </p:cNvPicPr>
          <p:nvPr/>
        </p:nvPicPr>
        <p:blipFill>
          <a:blip r:embed="rId9"/>
          <a:stretch>
            <a:fillRect/>
          </a:stretch>
        </p:blipFill>
        <p:spPr>
          <a:xfrm>
            <a:off x="5655089" y="1423906"/>
            <a:ext cx="4153260" cy="4576844"/>
          </a:xfrm>
          <a:prstGeom prst="rect">
            <a:avLst/>
          </a:prstGeom>
        </p:spPr>
      </p:pic>
      <p:pic>
        <p:nvPicPr>
          <p:cNvPr id="20" name="Picture 19">
            <a:extLst>
              <a:ext uri="{FF2B5EF4-FFF2-40B4-BE49-F238E27FC236}">
                <a16:creationId xmlns:a16="http://schemas.microsoft.com/office/drawing/2014/main" id="{EF5A5034-5188-FEE1-5A12-C9F86F992EF6}"/>
              </a:ext>
            </a:extLst>
          </p:cNvPr>
          <p:cNvPicPr>
            <a:picLocks noChangeAspect="1"/>
          </p:cNvPicPr>
          <p:nvPr/>
        </p:nvPicPr>
        <p:blipFill>
          <a:blip r:embed="rId10"/>
          <a:stretch>
            <a:fillRect/>
          </a:stretch>
        </p:blipFill>
        <p:spPr>
          <a:xfrm>
            <a:off x="8256589" y="1824951"/>
            <a:ext cx="1585097" cy="883997"/>
          </a:xfrm>
          <a:prstGeom prst="rect">
            <a:avLst/>
          </a:prstGeom>
        </p:spPr>
      </p:pic>
      <p:pic>
        <p:nvPicPr>
          <p:cNvPr id="22" name="Picture 21">
            <a:extLst>
              <a:ext uri="{FF2B5EF4-FFF2-40B4-BE49-F238E27FC236}">
                <a16:creationId xmlns:a16="http://schemas.microsoft.com/office/drawing/2014/main" id="{FECCDC8F-7EFD-F0FA-3DF4-936DA1D455BE}"/>
              </a:ext>
            </a:extLst>
          </p:cNvPr>
          <p:cNvPicPr>
            <a:picLocks noChangeAspect="1"/>
          </p:cNvPicPr>
          <p:nvPr/>
        </p:nvPicPr>
        <p:blipFill>
          <a:blip r:embed="rId11"/>
          <a:stretch>
            <a:fillRect/>
          </a:stretch>
        </p:blipFill>
        <p:spPr>
          <a:xfrm>
            <a:off x="13811250" y="1423906"/>
            <a:ext cx="647756" cy="1889924"/>
          </a:xfrm>
          <a:prstGeom prst="rect">
            <a:avLst/>
          </a:prstGeom>
        </p:spPr>
      </p:pic>
      <p:sp>
        <p:nvSpPr>
          <p:cNvPr id="23" name="Rectangle 22">
            <a:extLst>
              <a:ext uri="{FF2B5EF4-FFF2-40B4-BE49-F238E27FC236}">
                <a16:creationId xmlns:a16="http://schemas.microsoft.com/office/drawing/2014/main" id="{41A2B251-1119-FFEA-50E4-4508CBC73F70}"/>
              </a:ext>
            </a:extLst>
          </p:cNvPr>
          <p:cNvSpPr/>
          <p:nvPr/>
        </p:nvSpPr>
        <p:spPr>
          <a:xfrm>
            <a:off x="409452" y="6404649"/>
            <a:ext cx="5052498" cy="16578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q"/>
            </a:pPr>
            <a:r>
              <a:rPr lang="en-US" sz="2000" b="1" i="0" dirty="0">
                <a:solidFill>
                  <a:srgbClr val="0070C0"/>
                </a:solidFill>
                <a:effectLst/>
              </a:rPr>
              <a:t>Santa Rosa </a:t>
            </a:r>
            <a:r>
              <a:rPr lang="en-US" sz="2000" b="1" i="0" dirty="0">
                <a:solidFill>
                  <a:srgbClr val="343541"/>
                </a:solidFill>
                <a:effectLst/>
              </a:rPr>
              <a:t>has the highest risk factor among the cities compared</a:t>
            </a:r>
          </a:p>
          <a:p>
            <a:pPr marL="342900" indent="-342900">
              <a:buFont typeface="Wingdings" panose="05000000000000000000" pitchFamily="2" charset="2"/>
              <a:buChar char="q"/>
            </a:pPr>
            <a:r>
              <a:rPr lang="en-US" sz="2000" b="1" i="0" dirty="0">
                <a:solidFill>
                  <a:srgbClr val="343541"/>
                </a:solidFill>
                <a:effectLst/>
              </a:rPr>
              <a:t>The cities with the next highest risk factors are </a:t>
            </a:r>
            <a:r>
              <a:rPr lang="en-US" sz="2000" b="1" i="0" dirty="0">
                <a:solidFill>
                  <a:srgbClr val="0070C0"/>
                </a:solidFill>
                <a:effectLst/>
              </a:rPr>
              <a:t>Willits, Antelope, Apple Valley, and Stockton</a:t>
            </a:r>
            <a:endParaRPr lang="en-US" sz="2000" b="1" dirty="0">
              <a:solidFill>
                <a:srgbClr val="0070C0"/>
              </a:solidFill>
            </a:endParaRPr>
          </a:p>
        </p:txBody>
      </p:sp>
      <p:sp>
        <p:nvSpPr>
          <p:cNvPr id="24" name="Rectangle 23">
            <a:extLst>
              <a:ext uri="{FF2B5EF4-FFF2-40B4-BE49-F238E27FC236}">
                <a16:creationId xmlns:a16="http://schemas.microsoft.com/office/drawing/2014/main" id="{AC4C31C5-CD08-EFF7-DF5F-2FAC62645419}"/>
              </a:ext>
            </a:extLst>
          </p:cNvPr>
          <p:cNvSpPr/>
          <p:nvPr/>
        </p:nvSpPr>
        <p:spPr>
          <a:xfrm>
            <a:off x="5655089" y="6412288"/>
            <a:ext cx="4422976" cy="16578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343541"/>
                </a:solidFill>
              </a:rPr>
              <a:t>Distribution of Event in Santa Rosa City</a:t>
            </a:r>
          </a:p>
          <a:p>
            <a:pPr marL="342900" indent="-342900">
              <a:buFont typeface="Wingdings" panose="05000000000000000000" pitchFamily="2" charset="2"/>
              <a:buChar char="q"/>
            </a:pPr>
            <a:r>
              <a:rPr lang="en-US" sz="2000" b="1" dirty="0">
                <a:solidFill>
                  <a:schemeClr val="tx1"/>
                </a:solidFill>
              </a:rPr>
              <a:t>Lane departures: </a:t>
            </a:r>
            <a:r>
              <a:rPr lang="en-US" sz="2000" b="1" dirty="0">
                <a:solidFill>
                  <a:srgbClr val="0070C0"/>
                </a:solidFill>
              </a:rPr>
              <a:t>15</a:t>
            </a:r>
            <a:r>
              <a:rPr lang="en-US" sz="2000" b="1" dirty="0">
                <a:solidFill>
                  <a:schemeClr val="tx1"/>
                </a:solidFill>
              </a:rPr>
              <a:t> </a:t>
            </a:r>
          </a:p>
          <a:p>
            <a:pPr marL="342900" indent="-342900">
              <a:buFont typeface="Wingdings" panose="05000000000000000000" pitchFamily="2" charset="2"/>
              <a:buChar char="q"/>
            </a:pPr>
            <a:r>
              <a:rPr lang="en-US" sz="2000" b="1" dirty="0">
                <a:solidFill>
                  <a:schemeClr val="tx1"/>
                </a:solidFill>
              </a:rPr>
              <a:t>Over speeding: 11 </a:t>
            </a:r>
          </a:p>
          <a:p>
            <a:pPr marL="342900" indent="-342900">
              <a:buFont typeface="Wingdings" panose="05000000000000000000" pitchFamily="2" charset="2"/>
              <a:buChar char="q"/>
            </a:pPr>
            <a:r>
              <a:rPr lang="en-US" sz="2000" b="1" dirty="0">
                <a:solidFill>
                  <a:schemeClr val="tx1"/>
                </a:solidFill>
              </a:rPr>
              <a:t>Unsafe following distances: </a:t>
            </a:r>
            <a:r>
              <a:rPr lang="en-US" sz="2000" b="1" dirty="0">
                <a:solidFill>
                  <a:srgbClr val="0070C0"/>
                </a:solidFill>
              </a:rPr>
              <a:t>15</a:t>
            </a:r>
            <a:r>
              <a:rPr lang="en-US" sz="2000" b="1" dirty="0">
                <a:solidFill>
                  <a:schemeClr val="tx1"/>
                </a:solidFill>
              </a:rPr>
              <a:t> </a:t>
            </a:r>
          </a:p>
          <a:p>
            <a:pPr marL="342900" indent="-342900">
              <a:buFont typeface="Wingdings" panose="05000000000000000000" pitchFamily="2" charset="2"/>
              <a:buChar char="q"/>
            </a:pPr>
            <a:r>
              <a:rPr lang="en-US" sz="2000" b="1" dirty="0">
                <a:solidFill>
                  <a:schemeClr val="tx1"/>
                </a:solidFill>
              </a:rPr>
              <a:t>Unsafe tailgating: 12 </a:t>
            </a:r>
          </a:p>
        </p:txBody>
      </p:sp>
      <p:sp>
        <p:nvSpPr>
          <p:cNvPr id="25" name="Rectangle 24">
            <a:extLst>
              <a:ext uri="{FF2B5EF4-FFF2-40B4-BE49-F238E27FC236}">
                <a16:creationId xmlns:a16="http://schemas.microsoft.com/office/drawing/2014/main" id="{B8D214AD-D1AA-6CF8-31F3-9E83C5091FFA}"/>
              </a:ext>
            </a:extLst>
          </p:cNvPr>
          <p:cNvSpPr/>
          <p:nvPr/>
        </p:nvSpPr>
        <p:spPr>
          <a:xfrm>
            <a:off x="10407137" y="6412288"/>
            <a:ext cx="4045975" cy="16578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342900" indent="-342900" algn="l">
              <a:buFont typeface="Wingdings" panose="05000000000000000000" pitchFamily="2" charset="2"/>
              <a:buChar char="q"/>
            </a:pPr>
            <a:endParaRPr lang="en-US" sz="2000" b="1" i="0" dirty="0">
              <a:solidFill>
                <a:schemeClr val="tx1"/>
              </a:solidFill>
              <a:effectLst/>
            </a:endParaRPr>
          </a:p>
          <a:p>
            <a:pPr marL="342900" indent="-342900" algn="l">
              <a:buFont typeface="Wingdings" panose="05000000000000000000" pitchFamily="2" charset="2"/>
              <a:buChar char="q"/>
            </a:pPr>
            <a:endParaRPr lang="en-US" sz="2000" b="1" dirty="0">
              <a:solidFill>
                <a:schemeClr val="tx1"/>
              </a:solidFill>
            </a:endParaRPr>
          </a:p>
          <a:p>
            <a:pPr marL="342900" indent="-342900" algn="l">
              <a:buFont typeface="Wingdings" panose="05000000000000000000" pitchFamily="2" charset="2"/>
              <a:buChar char="q"/>
            </a:pPr>
            <a:r>
              <a:rPr lang="en-US" sz="2000" b="1" i="0" dirty="0">
                <a:solidFill>
                  <a:schemeClr val="tx1"/>
                </a:solidFill>
                <a:effectLst/>
              </a:rPr>
              <a:t>Santa Rosa city</a:t>
            </a:r>
          </a:p>
          <a:p>
            <a:pPr marL="342900" indent="-342900" algn="l">
              <a:buFont typeface="Wingdings" panose="05000000000000000000" pitchFamily="2" charset="2"/>
              <a:buChar char="q"/>
            </a:pPr>
            <a:r>
              <a:rPr lang="en-US" sz="2000" b="1" i="0" dirty="0">
                <a:solidFill>
                  <a:schemeClr val="tx1"/>
                </a:solidFill>
                <a:effectLst/>
              </a:rPr>
              <a:t>Top-10 Driver IDs</a:t>
            </a:r>
          </a:p>
          <a:p>
            <a:pPr marL="342900" indent="-342900" algn="l">
              <a:buFont typeface="Wingdings" panose="05000000000000000000" pitchFamily="2" charset="2"/>
              <a:buChar char="q"/>
            </a:pPr>
            <a:r>
              <a:rPr lang="en-US" sz="2000" b="1" i="0" dirty="0">
                <a:solidFill>
                  <a:schemeClr val="tx1"/>
                </a:solidFill>
                <a:effectLst/>
              </a:rPr>
              <a:t>Highest occurrences of unsafe following distance</a:t>
            </a:r>
          </a:p>
          <a:p>
            <a:pPr marL="342900" indent="-342900" algn="l">
              <a:buFont typeface="Wingdings" panose="05000000000000000000" pitchFamily="2" charset="2"/>
              <a:buChar char="q"/>
            </a:pPr>
            <a:r>
              <a:rPr lang="en-US" sz="2000" b="1" i="0" dirty="0">
                <a:solidFill>
                  <a:schemeClr val="tx1"/>
                </a:solidFill>
                <a:effectLst/>
              </a:rPr>
              <a:t>Riskiest driver: </a:t>
            </a:r>
            <a:r>
              <a:rPr lang="en-US" sz="2000" b="1" i="0" dirty="0">
                <a:solidFill>
                  <a:srgbClr val="0070C0"/>
                </a:solidFill>
                <a:effectLst/>
              </a:rPr>
              <a:t>A92</a:t>
            </a:r>
          </a:p>
          <a:p>
            <a:br>
              <a:rPr lang="en-US" dirty="0"/>
            </a:br>
            <a:endParaRPr lang="en-US" dirty="0"/>
          </a:p>
        </p:txBody>
      </p:sp>
      <p:pic>
        <p:nvPicPr>
          <p:cNvPr id="29" name="Audio 28">
            <a:hlinkClick r:id="" action="ppaction://media"/>
            <a:extLst>
              <a:ext uri="{FF2B5EF4-FFF2-40B4-BE49-F238E27FC236}">
                <a16:creationId xmlns:a16="http://schemas.microsoft.com/office/drawing/2014/main" id="{C411AEB1-8EFA-7DA3-160C-D3F0B2193E3B}"/>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3290" t="-203290" r="-203290" b="-203290"/>
          <a:stretch>
            <a:fillRect/>
          </a:stretch>
        </p:blipFill>
        <p:spPr>
          <a:xfrm>
            <a:off x="12809897" y="6640821"/>
            <a:ext cx="2468880" cy="246888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2387"/>
    </mc:Choice>
    <mc:Fallback xmlns="">
      <p:transition spd="slow" advTm="102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169088"/>
          </a:xfrm>
          <a:prstGeom prst="rect">
            <a:avLst/>
          </a:prstGeom>
        </p:spPr>
      </p:pic>
      <p:sp>
        <p:nvSpPr>
          <p:cNvPr id="3" name="Shape 0"/>
          <p:cNvSpPr/>
          <p:nvPr/>
        </p:nvSpPr>
        <p:spPr>
          <a:xfrm>
            <a:off x="-9356" y="0"/>
            <a:ext cx="14630400" cy="8229600"/>
          </a:xfrm>
          <a:prstGeom prst="rect">
            <a:avLst/>
          </a:prstGeom>
          <a:solidFill>
            <a:srgbClr val="FFFFFF">
              <a:alpha val="75000"/>
            </a:srgbClr>
          </a:solidFill>
          <a:ln w="7620">
            <a:solidFill>
              <a:srgbClr val="FFFFFF">
                <a:alpha val="64000"/>
              </a:srgbClr>
            </a:solidFill>
            <a:prstDash val="solid"/>
          </a:ln>
        </p:spPr>
        <p:txBody>
          <a:bodyPr/>
          <a:lstStyle/>
          <a:p>
            <a:endParaRPr lang="en-IN"/>
          </a:p>
        </p:txBody>
      </p:sp>
      <p:sp>
        <p:nvSpPr>
          <p:cNvPr id="5" name="Text 2"/>
          <p:cNvSpPr/>
          <p:nvPr/>
        </p:nvSpPr>
        <p:spPr>
          <a:xfrm>
            <a:off x="6319599" y="4233578"/>
            <a:ext cx="7477601" cy="1411153"/>
          </a:xfrm>
          <a:prstGeom prst="rect">
            <a:avLst/>
          </a:prstGeom>
          <a:noFill/>
          <a:ln/>
        </p:spPr>
        <p:txBody>
          <a:bodyPr wrap="square" rtlCol="0" anchor="t"/>
          <a:lstStyle/>
          <a:p>
            <a:pPr marL="0" indent="0">
              <a:lnSpc>
                <a:spcPts val="2799"/>
              </a:lnSpc>
              <a:buNone/>
            </a:pPr>
            <a:endParaRPr lang="en-US" sz="1750" dirty="0"/>
          </a:p>
        </p:txBody>
      </p:sp>
      <p:pic>
        <p:nvPicPr>
          <p:cNvPr id="8" name="Picture 7" descr="A screenshot of a computer&#10;&#10;Description automatically generated">
            <a:extLst>
              <a:ext uri="{FF2B5EF4-FFF2-40B4-BE49-F238E27FC236}">
                <a16:creationId xmlns:a16="http://schemas.microsoft.com/office/drawing/2014/main" id="{5A759F57-0519-6FFF-3E68-9F0111757498}"/>
              </a:ext>
            </a:extLst>
          </p:cNvPr>
          <p:cNvPicPr>
            <a:picLocks noChangeAspect="1"/>
          </p:cNvPicPr>
          <p:nvPr/>
        </p:nvPicPr>
        <p:blipFill rotWithShape="1">
          <a:blip r:embed="rId6"/>
          <a:srcRect l="14117" t="5201" r="15294" b="5387"/>
          <a:stretch/>
        </p:blipFill>
        <p:spPr>
          <a:xfrm>
            <a:off x="4788571" y="782493"/>
            <a:ext cx="9661355" cy="6391275"/>
          </a:xfrm>
          <a:prstGeom prst="rect">
            <a:avLst/>
          </a:prstGeom>
        </p:spPr>
      </p:pic>
      <p:sp>
        <p:nvSpPr>
          <p:cNvPr id="9" name="TextBox 8">
            <a:extLst>
              <a:ext uri="{FF2B5EF4-FFF2-40B4-BE49-F238E27FC236}">
                <a16:creationId xmlns:a16="http://schemas.microsoft.com/office/drawing/2014/main" id="{04A59253-A05D-6474-EF82-869E6DEB96CA}"/>
              </a:ext>
            </a:extLst>
          </p:cNvPr>
          <p:cNvSpPr txBox="1"/>
          <p:nvPr/>
        </p:nvSpPr>
        <p:spPr>
          <a:xfrm>
            <a:off x="433481" y="3062987"/>
            <a:ext cx="4183972" cy="3881062"/>
          </a:xfrm>
          <a:prstGeom prst="rect">
            <a:avLst/>
          </a:prstGeom>
          <a:noFill/>
        </p:spPr>
        <p:txBody>
          <a:bodyPr wrap="square" rtlCol="0">
            <a:spAutoFit/>
          </a:bodyPr>
          <a:lstStyle/>
          <a:p>
            <a:pPr indent="-228600">
              <a:lnSpc>
                <a:spcPct val="90000"/>
              </a:lnSpc>
              <a:spcAft>
                <a:spcPts val="1200"/>
              </a:spcAft>
              <a:buFont typeface="Arial" panose="020B0604020202020204" pitchFamily="34" charset="0"/>
              <a:buChar char="•"/>
            </a:pPr>
            <a:r>
              <a:rPr lang="en-US" sz="1800" b="1" dirty="0"/>
              <a:t>Most Number of Events:</a:t>
            </a:r>
            <a:r>
              <a:rPr lang="en-US" sz="1800" dirty="0"/>
              <a:t> Lane departure </a:t>
            </a:r>
            <a:endParaRPr lang="en-US" sz="1800" dirty="0">
              <a:cs typeface="Calibri"/>
            </a:endParaRPr>
          </a:p>
          <a:p>
            <a:pPr indent="-228600">
              <a:lnSpc>
                <a:spcPct val="90000"/>
              </a:lnSpc>
              <a:spcAft>
                <a:spcPts val="1200"/>
              </a:spcAft>
              <a:buFont typeface="Arial" panose="020B0604020202020204" pitchFamily="34" charset="0"/>
              <a:buChar char="•"/>
            </a:pPr>
            <a:r>
              <a:rPr lang="en-US" sz="1800" b="1" dirty="0"/>
              <a:t>Least Number of Events:</a:t>
            </a:r>
            <a:r>
              <a:rPr lang="en-US" sz="1800" dirty="0"/>
              <a:t> Unsafe Tail Distance</a:t>
            </a:r>
            <a:endParaRPr lang="en-US" sz="1800" dirty="0">
              <a:cs typeface="Calibri"/>
            </a:endParaRPr>
          </a:p>
          <a:p>
            <a:pPr indent="-228600">
              <a:lnSpc>
                <a:spcPct val="90000"/>
              </a:lnSpc>
              <a:spcAft>
                <a:spcPts val="1200"/>
              </a:spcAft>
              <a:buFont typeface="Arial" panose="020B0604020202020204" pitchFamily="34" charset="0"/>
              <a:buChar char="•"/>
            </a:pPr>
            <a:r>
              <a:rPr lang="en-US" sz="1800" b="1" dirty="0"/>
              <a:t>A97</a:t>
            </a:r>
            <a:r>
              <a:rPr lang="en-US" sz="1800" dirty="0"/>
              <a:t> seems to be the riskiest driver followed by </a:t>
            </a:r>
            <a:r>
              <a:rPr lang="en-US" sz="1800" b="1" dirty="0"/>
              <a:t>A73</a:t>
            </a:r>
            <a:r>
              <a:rPr lang="en-US" sz="1800" dirty="0"/>
              <a:t>.</a:t>
            </a:r>
            <a:endParaRPr lang="en-US" sz="1800" dirty="0">
              <a:cs typeface="Calibri"/>
            </a:endParaRPr>
          </a:p>
          <a:p>
            <a:pPr indent="-228600">
              <a:lnSpc>
                <a:spcPct val="90000"/>
              </a:lnSpc>
              <a:spcAft>
                <a:spcPts val="1200"/>
              </a:spcAft>
              <a:buFont typeface="Arial" panose="020B0604020202020204" pitchFamily="34" charset="0"/>
              <a:buChar char="•"/>
            </a:pPr>
            <a:r>
              <a:rPr lang="en-US" sz="1800" b="1" dirty="0"/>
              <a:t>Santa Rosa</a:t>
            </a:r>
            <a:r>
              <a:rPr lang="en-US" sz="1800" dirty="0"/>
              <a:t> has the highest number of events with lane departure and unsafe following distance being the most.</a:t>
            </a:r>
            <a:endParaRPr lang="en-US" sz="1800" dirty="0">
              <a:cs typeface="Calibri"/>
            </a:endParaRPr>
          </a:p>
          <a:p>
            <a:pPr indent="-228600">
              <a:lnSpc>
                <a:spcPct val="90000"/>
              </a:lnSpc>
              <a:spcAft>
                <a:spcPts val="1200"/>
              </a:spcAft>
              <a:buFont typeface="Arial" panose="020B0604020202020204" pitchFamily="34" charset="0"/>
              <a:buChar char="•"/>
            </a:pPr>
            <a:r>
              <a:rPr lang="en-US" sz="1800" b="1" dirty="0"/>
              <a:t>Unsafe following distance</a:t>
            </a:r>
            <a:r>
              <a:rPr lang="en-US" sz="1800" dirty="0"/>
              <a:t> seems to be the highest in most of the Top 10 cities.</a:t>
            </a:r>
            <a:endParaRPr lang="en-US" sz="1800" dirty="0">
              <a:cs typeface="Calibri"/>
            </a:endParaRPr>
          </a:p>
          <a:p>
            <a:endParaRPr lang="en-US" dirty="0"/>
          </a:p>
        </p:txBody>
      </p:sp>
      <p:sp>
        <p:nvSpPr>
          <p:cNvPr id="10" name="Rectangle 9">
            <a:extLst>
              <a:ext uri="{FF2B5EF4-FFF2-40B4-BE49-F238E27FC236}">
                <a16:creationId xmlns:a16="http://schemas.microsoft.com/office/drawing/2014/main" id="{2B992296-2841-6B19-D962-794CF6B2C104}"/>
              </a:ext>
            </a:extLst>
          </p:cNvPr>
          <p:cNvSpPr/>
          <p:nvPr/>
        </p:nvSpPr>
        <p:spPr>
          <a:xfrm>
            <a:off x="555560" y="782493"/>
            <a:ext cx="3514360" cy="1754326"/>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Event </a:t>
            </a:r>
            <a:b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Distribution</a:t>
            </a:r>
          </a:p>
        </p:txBody>
      </p:sp>
      <p:pic>
        <p:nvPicPr>
          <p:cNvPr id="11" name="Recording_for_slide_1.mp3">
            <a:hlinkClick r:id="" action="ppaction://media"/>
            <a:extLst>
              <a:ext uri="{FF2B5EF4-FFF2-40B4-BE49-F238E27FC236}">
                <a16:creationId xmlns:a16="http://schemas.microsoft.com/office/drawing/2014/main" id="{A5EC1DC5-7C2B-10B3-2BEC-81E77FB5C5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250618" y="731967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2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txBody>
          <a:bodyPr/>
          <a:lstStyle/>
          <a:p>
            <a:endParaRPr lang="en-IN"/>
          </a:p>
        </p:txBody>
      </p:sp>
      <p:sp>
        <p:nvSpPr>
          <p:cNvPr id="4" name="Text 1"/>
          <p:cNvSpPr/>
          <p:nvPr/>
        </p:nvSpPr>
        <p:spPr>
          <a:xfrm>
            <a:off x="367782" y="519335"/>
            <a:ext cx="5299092" cy="1670412"/>
          </a:xfrm>
          <a:prstGeom prst="rect">
            <a:avLst/>
          </a:prstGeom>
          <a:noFill/>
          <a:ln/>
        </p:spPr>
        <p:txBody>
          <a:bodyPr wrap="none" rtlCol="0" anchor="t"/>
          <a:lstStyle/>
          <a:p>
            <a:pPr marL="0" indent="0">
              <a:lnSpc>
                <a:spcPts val="5468"/>
              </a:lnSpc>
              <a:buNone/>
            </a:pPr>
            <a:endParaRPr lang="en-US" sz="4374" dirty="0"/>
          </a:p>
        </p:txBody>
      </p:sp>
      <p:sp>
        <p:nvSpPr>
          <p:cNvPr id="7" name="Rectangle 6">
            <a:extLst>
              <a:ext uri="{FF2B5EF4-FFF2-40B4-BE49-F238E27FC236}">
                <a16:creationId xmlns:a16="http://schemas.microsoft.com/office/drawing/2014/main" id="{331553D6-2FDE-8588-4C01-4274CD2D6C87}"/>
              </a:ext>
            </a:extLst>
          </p:cNvPr>
          <p:cNvSpPr/>
          <p:nvPr/>
        </p:nvSpPr>
        <p:spPr>
          <a:xfrm>
            <a:off x="183058" y="710551"/>
            <a:ext cx="6412333" cy="1509452"/>
          </a:xfrm>
          <a:prstGeom prst="rect">
            <a:avLst/>
          </a:prstGeom>
          <a:noFill/>
        </p:spPr>
        <p:txBody>
          <a:bodyPr wrap="none" lIns="91440" tIns="45720" rIns="91440" bIns="45720">
            <a:spAutoFit/>
          </a:bodyPr>
          <a:lstStyle/>
          <a:p>
            <a:pPr marL="0" indent="0" algn="ctr">
              <a:lnSpc>
                <a:spcPts val="5468"/>
              </a:lnSpc>
              <a:buNone/>
            </a:pP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Comparing Actual and</a:t>
            </a:r>
          </a:p>
          <a:p>
            <a:pPr marL="0" indent="0" algn="ctr">
              <a:lnSpc>
                <a:spcPts val="5468"/>
              </a:lnSpc>
              <a:buNone/>
            </a:pP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Predicted Risk Factor</a:t>
            </a:r>
          </a:p>
        </p:txBody>
      </p:sp>
      <p:pic>
        <p:nvPicPr>
          <p:cNvPr id="9" name="Picture 8" descr="A graph with numbers and a line&#10;&#10;Description automatically generated">
            <a:extLst>
              <a:ext uri="{FF2B5EF4-FFF2-40B4-BE49-F238E27FC236}">
                <a16:creationId xmlns:a16="http://schemas.microsoft.com/office/drawing/2014/main" id="{253DA9F6-365B-BEA9-31C6-597D5F768BE4}"/>
              </a:ext>
            </a:extLst>
          </p:cNvPr>
          <p:cNvPicPr>
            <a:picLocks noChangeAspect="1"/>
          </p:cNvPicPr>
          <p:nvPr/>
        </p:nvPicPr>
        <p:blipFill>
          <a:blip r:embed="rId6"/>
          <a:stretch>
            <a:fillRect/>
          </a:stretch>
        </p:blipFill>
        <p:spPr>
          <a:xfrm>
            <a:off x="6708451" y="301478"/>
            <a:ext cx="7738891" cy="583333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05FF0B8-B5E6-19B4-6888-3BEE2958472F}"/>
              </a:ext>
            </a:extLst>
          </p:cNvPr>
          <p:cNvPicPr>
            <a:picLocks noChangeAspect="1"/>
          </p:cNvPicPr>
          <p:nvPr/>
        </p:nvPicPr>
        <p:blipFill>
          <a:blip r:embed="rId7"/>
          <a:stretch>
            <a:fillRect/>
          </a:stretch>
        </p:blipFill>
        <p:spPr>
          <a:xfrm>
            <a:off x="516874" y="2345679"/>
            <a:ext cx="6008519" cy="4416858"/>
          </a:xfrm>
          <a:prstGeom prst="rect">
            <a:avLst/>
          </a:prstGeom>
        </p:spPr>
      </p:pic>
      <p:sp>
        <p:nvSpPr>
          <p:cNvPr id="12" name="TextBox 11">
            <a:extLst>
              <a:ext uri="{FF2B5EF4-FFF2-40B4-BE49-F238E27FC236}">
                <a16:creationId xmlns:a16="http://schemas.microsoft.com/office/drawing/2014/main" id="{D88091FC-30B0-E601-631F-37B06A0CEDA4}"/>
              </a:ext>
            </a:extLst>
          </p:cNvPr>
          <p:cNvSpPr txBox="1"/>
          <p:nvPr/>
        </p:nvSpPr>
        <p:spPr>
          <a:xfrm>
            <a:off x="6708451" y="6256421"/>
            <a:ext cx="7645223" cy="1503947"/>
          </a:xfrm>
          <a:prstGeom prst="rect">
            <a:avLst/>
          </a:prstGeom>
          <a:noFill/>
        </p:spPr>
        <p:txBody>
          <a:bodyPr wrap="square" rtlCol="0">
            <a:spAutoFit/>
          </a:bodyPr>
          <a:lstStyle/>
          <a:p>
            <a:pPr marL="285750" indent="-285750" rtl="0">
              <a:buFont typeface="Arial" panose="020B0604020202020204" pitchFamily="34" charset="0"/>
              <a:buChar char="•"/>
            </a:pPr>
            <a:r>
              <a:rPr lang="en-IN" dirty="0"/>
              <a:t>The Prediction has the R Squared value of 99.7812% which means its an excellent fit</a:t>
            </a:r>
          </a:p>
          <a:p>
            <a:pPr marL="285750" indent="-285750" rtl="0">
              <a:buFont typeface="Arial" panose="020B0604020202020204" pitchFamily="34" charset="0"/>
              <a:buChar char="•"/>
            </a:pPr>
            <a:r>
              <a:rPr lang="en-IN" dirty="0"/>
              <a:t>Therefore we can use this model to predict </a:t>
            </a:r>
            <a:r>
              <a:rPr lang="en-IN" dirty="0" err="1"/>
              <a:t>Riskfactor</a:t>
            </a:r>
            <a:r>
              <a:rPr lang="en-IN" dirty="0"/>
              <a:t> of drivers in unseen dataset</a:t>
            </a:r>
          </a:p>
          <a:p>
            <a:endParaRPr lang="en-US" dirty="0"/>
          </a:p>
        </p:txBody>
      </p:sp>
      <p:pic>
        <p:nvPicPr>
          <p:cNvPr id="13" name="Slide_2_audio.mp3">
            <a:hlinkClick r:id="" action="ppaction://media"/>
            <a:extLst>
              <a:ext uri="{FF2B5EF4-FFF2-40B4-BE49-F238E27FC236}">
                <a16:creationId xmlns:a16="http://schemas.microsoft.com/office/drawing/2014/main" id="{2C52DD02-F387-819C-E0A4-0BC834A6B2A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905504" y="721476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4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txBody>
          <a:bodyPr/>
          <a:lstStyle/>
          <a:p>
            <a:endParaRPr lang="en-IN"/>
          </a:p>
        </p:txBody>
      </p:sp>
      <p:sp>
        <p:nvSpPr>
          <p:cNvPr id="4" name="Text 1"/>
          <p:cNvSpPr/>
          <p:nvPr/>
        </p:nvSpPr>
        <p:spPr>
          <a:xfrm>
            <a:off x="454058" y="3300993"/>
            <a:ext cx="7505700" cy="689267"/>
          </a:xfrm>
          <a:prstGeom prst="rect">
            <a:avLst/>
          </a:prstGeom>
          <a:noFill/>
          <a:ln/>
        </p:spPr>
        <p:txBody>
          <a:bodyPr wrap="none" rtlCol="0" anchor="t"/>
          <a:lstStyle/>
          <a:p>
            <a:pPr marL="0" indent="0">
              <a:lnSpc>
                <a:spcPts val="5468"/>
              </a:lnSpc>
              <a:buNone/>
            </a:pPr>
            <a:r>
              <a:rPr lang="en-US" sz="4374" b="1" dirty="0">
                <a:solidFill>
                  <a:schemeClr val="accent5">
                    <a:lumMod val="75000"/>
                  </a:schemeClr>
                </a:solidFill>
                <a:latin typeface="Georgia" pitchFamily="34" charset="0"/>
                <a:ea typeface="Georgia" pitchFamily="34" charset="-122"/>
                <a:cs typeface="Georgia" pitchFamily="34" charset="-120"/>
              </a:rPr>
              <a:t>Conclusion and Future Scope</a:t>
            </a:r>
            <a:endParaRPr lang="en-US" sz="4374" b="1" dirty="0">
              <a:solidFill>
                <a:schemeClr val="accent5">
                  <a:lumMod val="75000"/>
                </a:schemeClr>
              </a:solidFill>
            </a:endParaRPr>
          </a:p>
        </p:txBody>
      </p:sp>
      <p:pic>
        <p:nvPicPr>
          <p:cNvPr id="6" name="Image 1" descr="preencoded.png"/>
          <p:cNvPicPr>
            <a:picLocks noChangeAspect="1"/>
          </p:cNvPicPr>
          <p:nvPr/>
        </p:nvPicPr>
        <p:blipFill>
          <a:blip r:embed="rId6"/>
          <a:stretch>
            <a:fillRect/>
          </a:stretch>
        </p:blipFill>
        <p:spPr>
          <a:xfrm>
            <a:off x="0" y="0"/>
            <a:ext cx="14630400" cy="3045325"/>
          </a:xfrm>
          <a:prstGeom prst="rect">
            <a:avLst/>
          </a:prstGeom>
        </p:spPr>
      </p:pic>
      <p:sp>
        <p:nvSpPr>
          <p:cNvPr id="7" name="TextBox 6">
            <a:extLst>
              <a:ext uri="{FF2B5EF4-FFF2-40B4-BE49-F238E27FC236}">
                <a16:creationId xmlns:a16="http://schemas.microsoft.com/office/drawing/2014/main" id="{A98A49CE-EC80-AD41-ADBF-A86111222437}"/>
              </a:ext>
            </a:extLst>
          </p:cNvPr>
          <p:cNvSpPr txBox="1"/>
          <p:nvPr/>
        </p:nvSpPr>
        <p:spPr>
          <a:xfrm>
            <a:off x="579863" y="4239341"/>
            <a:ext cx="11797991" cy="2585323"/>
          </a:xfrm>
          <a:prstGeom prst="rect">
            <a:avLst/>
          </a:prstGeom>
          <a:noFill/>
        </p:spPr>
        <p:txBody>
          <a:bodyPr wrap="square" rtlCol="0">
            <a:spAutoFit/>
          </a:bodyPr>
          <a:lstStyle/>
          <a:p>
            <a:r>
              <a:rPr lang="en-IN" b="1" dirty="0">
                <a:solidFill>
                  <a:schemeClr val="accent2">
                    <a:lumMod val="75000"/>
                  </a:schemeClr>
                </a:solidFill>
              </a:rPr>
              <a:t>We have identified that:</a:t>
            </a:r>
          </a:p>
          <a:p>
            <a:pPr marL="285750" indent="-285750">
              <a:buFont typeface="Arial" panose="020B0604020202020204" pitchFamily="34" charset="0"/>
              <a:buChar char="•"/>
            </a:pPr>
            <a:r>
              <a:rPr lang="en-IN" b="1" dirty="0">
                <a:solidFill>
                  <a:schemeClr val="accent2">
                    <a:lumMod val="75000"/>
                  </a:schemeClr>
                </a:solidFill>
              </a:rPr>
              <a:t>A97 is driver having highest risk factor.</a:t>
            </a:r>
          </a:p>
          <a:p>
            <a:pPr marL="285750" indent="-285750">
              <a:buFont typeface="Arial" panose="020B0604020202020204" pitchFamily="34" charset="0"/>
              <a:buChar char="•"/>
            </a:pPr>
            <a:r>
              <a:rPr lang="en-IN" b="1" dirty="0">
                <a:solidFill>
                  <a:schemeClr val="accent2">
                    <a:lumMod val="75000"/>
                  </a:schemeClr>
                </a:solidFill>
              </a:rPr>
              <a:t>Most number of events occur in Santa Rosa, A92 being the riskiest driver in the city. Lane Departures and Unsafe following distances are the most common occurring events in the city.</a:t>
            </a:r>
          </a:p>
          <a:p>
            <a:pPr marL="285750" indent="-285750">
              <a:buFont typeface="Arial" panose="020B0604020202020204" pitchFamily="34" charset="0"/>
              <a:buChar char="•"/>
            </a:pPr>
            <a:r>
              <a:rPr lang="en-IN" b="1" dirty="0">
                <a:solidFill>
                  <a:schemeClr val="accent2">
                    <a:lumMod val="75000"/>
                  </a:schemeClr>
                </a:solidFill>
              </a:rPr>
              <a:t>“Unsafe Tail Distance” is the least caused event, while unsafe following distance seems to be the most common event in top 10 cities.</a:t>
            </a:r>
          </a:p>
          <a:p>
            <a:pPr marL="285750" indent="-285750">
              <a:buFont typeface="Arial" panose="020B0604020202020204" pitchFamily="34" charset="0"/>
              <a:buChar char="•"/>
            </a:pPr>
            <a:r>
              <a:rPr lang="en-IN" b="1" dirty="0">
                <a:solidFill>
                  <a:schemeClr val="accent2">
                    <a:lumMod val="75000"/>
                  </a:schemeClr>
                </a:solidFill>
              </a:rPr>
              <a:t>Ford, Caterpillar, and Peterbilt are the most used trucks among all and the analysis show that they are the riskiest in terms of number of violations reported. But when all events are taken in totality, Oshkosh reported the highest percentage of violation events.</a:t>
            </a:r>
          </a:p>
        </p:txBody>
      </p:sp>
      <p:sp>
        <p:nvSpPr>
          <p:cNvPr id="5" name="TextBox 4">
            <a:extLst>
              <a:ext uri="{FF2B5EF4-FFF2-40B4-BE49-F238E27FC236}">
                <a16:creationId xmlns:a16="http://schemas.microsoft.com/office/drawing/2014/main" id="{ABE70CAF-41CB-1FB0-D9D2-E35F8872BB83}"/>
              </a:ext>
            </a:extLst>
          </p:cNvPr>
          <p:cNvSpPr txBox="1"/>
          <p:nvPr/>
        </p:nvSpPr>
        <p:spPr>
          <a:xfrm>
            <a:off x="579863" y="7024060"/>
            <a:ext cx="13604488" cy="923330"/>
          </a:xfrm>
          <a:prstGeom prst="rect">
            <a:avLst/>
          </a:prstGeom>
          <a:noFill/>
        </p:spPr>
        <p:txBody>
          <a:bodyPr wrap="square" rtlCol="0">
            <a:spAutoFit/>
          </a:bodyPr>
          <a:lstStyle/>
          <a:p>
            <a:r>
              <a:rPr lang="en-US" b="1" dirty="0">
                <a:solidFill>
                  <a:schemeClr val="accent6">
                    <a:lumMod val="50000"/>
                  </a:schemeClr>
                </a:solidFill>
                <a:latin typeface="Söhne"/>
              </a:rPr>
              <a:t>ANT needs to throw light on i</a:t>
            </a:r>
            <a:r>
              <a:rPr lang="en-US" b="1" i="0" dirty="0">
                <a:solidFill>
                  <a:schemeClr val="accent6">
                    <a:lumMod val="50000"/>
                  </a:schemeClr>
                </a:solidFill>
                <a:effectLst/>
                <a:latin typeface="Söhne"/>
              </a:rPr>
              <a:t>mplementing safety measures to reduce risks related to A97 and addressing common issues like Lane Departures and Unsafe Following Distances in high-risk cities like Santa Rosa, while also improving safety standards for popular truck models like Ford, Caterpillar, Peterbilt, and Oshkosh in the industry</a:t>
            </a:r>
            <a:endParaRPr lang="en-IN" b="1" dirty="0">
              <a:solidFill>
                <a:schemeClr val="accent6">
                  <a:lumMod val="50000"/>
                </a:schemeClr>
              </a:solidFill>
            </a:endParaRPr>
          </a:p>
        </p:txBody>
      </p:sp>
      <p:pic>
        <p:nvPicPr>
          <p:cNvPr id="9" name="Recorded Sound">
            <a:hlinkClick r:id="" action="ppaction://media"/>
            <a:extLst>
              <a:ext uri="{FF2B5EF4-FFF2-40B4-BE49-F238E27FC236}">
                <a16:creationId xmlns:a16="http://schemas.microsoft.com/office/drawing/2014/main" id="{7938FE0D-CBEB-9549-7D86-15DA1C1171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920012" y="7471179"/>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896"/>
    </mc:Choice>
    <mc:Fallback xmlns="">
      <p:transition spd="slow" advTm="89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7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732</Words>
  <Application>Microsoft Office PowerPoint</Application>
  <PresentationFormat>Custom</PresentationFormat>
  <Paragraphs>88</Paragraphs>
  <Slides>10</Slides>
  <Notes>7</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Georgia</vt:lpstr>
      <vt:lpstr>Lato</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Agarwal, Nidhi</cp:lastModifiedBy>
  <cp:revision>18</cp:revision>
  <dcterms:created xsi:type="dcterms:W3CDTF">2023-07-31T05:20:44Z</dcterms:created>
  <dcterms:modified xsi:type="dcterms:W3CDTF">2023-08-01T15:52:39Z</dcterms:modified>
</cp:coreProperties>
</file>